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24" r:id="rId2"/>
    <p:sldId id="298" r:id="rId3"/>
    <p:sldId id="332" r:id="rId4"/>
    <p:sldId id="326" r:id="rId5"/>
    <p:sldId id="327" r:id="rId6"/>
    <p:sldId id="328" r:id="rId7"/>
    <p:sldId id="299" r:id="rId8"/>
    <p:sldId id="333" r:id="rId9"/>
    <p:sldId id="325" r:id="rId10"/>
    <p:sldId id="329" r:id="rId11"/>
    <p:sldId id="334" r:id="rId12"/>
    <p:sldId id="331" r:id="rId13"/>
    <p:sldId id="300" r:id="rId14"/>
    <p:sldId id="335" r:id="rId15"/>
    <p:sldId id="336" r:id="rId16"/>
    <p:sldId id="309" r:id="rId17"/>
    <p:sldId id="310" r:id="rId18"/>
    <p:sldId id="312" r:id="rId19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sz="3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3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3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3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3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99"/>
    <a:srgbClr val="FF0000"/>
    <a:srgbClr val="800080"/>
    <a:srgbClr val="FF00FF"/>
    <a:srgbClr val="0066FF"/>
    <a:srgbClr val="CC0000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26" autoAdjust="0"/>
    <p:restoredTop sz="94683" autoAdjust="0"/>
  </p:normalViewPr>
  <p:slideViewPr>
    <p:cSldViewPr>
      <p:cViewPr varScale="1">
        <p:scale>
          <a:sx n="77" d="100"/>
          <a:sy n="77" d="100"/>
        </p:scale>
        <p:origin x="126" y="34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/>
            </a:lvl1pPr>
          </a:lstStyle>
          <a:p>
            <a:pPr>
              <a:defRPr/>
            </a:pPr>
            <a:fld id="{A51CCF25-F675-4632-9F8C-12E78F7FD360}" type="datetimeFigureOut">
              <a:rPr lang="zh-CN" altLang="en-US"/>
              <a:pPr>
                <a:defRPr/>
              </a:pPr>
              <a:t>2022/6/27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33FF2E16-ACB5-487F-8B11-90011E03BDE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045641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E8DE50-893B-443D-9AC5-35206B27F9A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4422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0A6141-1493-40D9-9A3F-A4BD0D3B497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8713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7CBC0A-4505-454D-9BE3-C4DAB690FBB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8931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EAC43D-09B5-497C-BAD0-42A356B56D8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85711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6A0BDCE-AF77-4004-9EAC-16085FF2EED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4443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7079852-233C-4EEB-B9E7-B7A2A3E6C19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30648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8B603D-80BF-4234-8960-4324F996459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2446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9F9DBF-C209-491D-84B6-09BCE5B6EAF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77034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03E54D2-F409-4921-B0BC-A27534C1260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45292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A8F576-9FD8-4E01-9E33-862E058DEF7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46683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3876CE-CAE9-4773-B611-34584C56D8D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57567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panose="020B0604020202020204" pitchFamily="34" charset="0"/>
              </a:defRPr>
            </a:lvl1pPr>
          </a:lstStyle>
          <a:p>
            <a:fld id="{D782A378-7CB4-4A69-9C93-70FF9EFB5FF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4" name="Text Box 4"/>
          <p:cNvSpPr txBox="1">
            <a:spLocks noChangeArrowheads="1"/>
          </p:cNvSpPr>
          <p:nvPr/>
        </p:nvSpPr>
        <p:spPr bwMode="auto">
          <a:xfrm>
            <a:off x="263352" y="476672"/>
            <a:ext cx="11593288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46088" indent="-446088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625475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zh-CN" dirty="0"/>
              <a:t>4. </a:t>
            </a:r>
            <a:r>
              <a:rPr lang="en-US" altLang="zh-CN" dirty="0">
                <a:solidFill>
                  <a:srgbClr val="FF0000"/>
                </a:solidFill>
              </a:rPr>
              <a:t>It is good to relax </a:t>
            </a:r>
            <a:r>
              <a:rPr lang="en-US" altLang="zh-CN" dirty="0">
                <a:solidFill>
                  <a:srgbClr val="0000FF"/>
                </a:solidFill>
              </a:rPr>
              <a:t>by</a:t>
            </a:r>
            <a:r>
              <a:rPr lang="en-US" altLang="zh-CN" dirty="0">
                <a:solidFill>
                  <a:srgbClr val="FF0000"/>
                </a:solidFill>
              </a:rPr>
              <a:t> using </a:t>
            </a:r>
            <a:r>
              <a:rPr lang="en-US" altLang="zh-CN" dirty="0"/>
              <a:t>the Internet or </a:t>
            </a:r>
            <a:r>
              <a:rPr lang="en-US" altLang="zh-CN" dirty="0">
                <a:solidFill>
                  <a:srgbClr val="FF0000"/>
                </a:solidFill>
              </a:rPr>
              <a:t>watching</a:t>
            </a:r>
            <a:r>
              <a:rPr lang="en-US" altLang="zh-CN" dirty="0"/>
              <a:t> game shows, but we think </a:t>
            </a:r>
            <a:r>
              <a:rPr lang="en-US" altLang="zh-CN" dirty="0">
                <a:solidFill>
                  <a:srgbClr val="FF0000"/>
                </a:solidFill>
              </a:rPr>
              <a:t>the best way to relax is </a:t>
            </a:r>
            <a:r>
              <a:rPr lang="en-US" altLang="zh-CN" dirty="0">
                <a:solidFill>
                  <a:srgbClr val="0000FF"/>
                </a:solidFill>
              </a:rPr>
              <a:t>through</a:t>
            </a:r>
            <a:r>
              <a:rPr lang="en-US" altLang="zh-CN" dirty="0">
                <a:solidFill>
                  <a:srgbClr val="FF0000"/>
                </a:solidFill>
              </a:rPr>
              <a:t> exercise</a:t>
            </a:r>
            <a:r>
              <a:rPr lang="en-US" altLang="zh-CN" dirty="0" smtClean="0"/>
              <a:t>.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通过使用网络或观看游戏类节目来放松是件好事，但我们认为最佳的放松方式是通过锻炼。</a:t>
            </a:r>
            <a:endParaRPr lang="en-US" altLang="zh-CN" dirty="0"/>
          </a:p>
          <a:p>
            <a:pPr marL="892175" indent="-892175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   </a:t>
            </a:r>
            <a:r>
              <a:rPr lang="en-US" altLang="zh-CN" dirty="0" smtClean="0">
                <a:solidFill>
                  <a:srgbClr val="FF0000"/>
                </a:solidFill>
              </a:rPr>
              <a:t> 1) It is + </a:t>
            </a:r>
            <a:r>
              <a:rPr lang="zh-CN" altLang="en-US" dirty="0" smtClean="0">
                <a:solidFill>
                  <a:srgbClr val="FF0000"/>
                </a:solidFill>
              </a:rPr>
              <a:t>形容词</a:t>
            </a:r>
            <a:r>
              <a:rPr lang="en-US" altLang="zh-CN" dirty="0" smtClean="0">
                <a:solidFill>
                  <a:srgbClr val="FF0000"/>
                </a:solidFill>
              </a:rPr>
              <a:t> + (</a:t>
            </a:r>
            <a:r>
              <a:rPr lang="en-US" altLang="zh-CN" dirty="0">
                <a:solidFill>
                  <a:srgbClr val="FF0000"/>
                </a:solidFill>
              </a:rPr>
              <a:t>for sb.) to do </a:t>
            </a:r>
            <a:r>
              <a:rPr lang="en-US" altLang="zh-CN" dirty="0" err="1">
                <a:solidFill>
                  <a:srgbClr val="FF0000"/>
                </a:solidFill>
              </a:rPr>
              <a:t>sth</a:t>
            </a:r>
            <a:r>
              <a:rPr lang="en-US" altLang="zh-CN" dirty="0" smtClean="0">
                <a:solidFill>
                  <a:srgbClr val="FF0000"/>
                </a:solidFill>
              </a:rPr>
              <a:t>. </a:t>
            </a:r>
            <a:r>
              <a:rPr lang="en-US" altLang="zh-CN" dirty="0" smtClean="0"/>
              <a:t> (</a:t>
            </a:r>
            <a:r>
              <a:rPr lang="zh-CN" altLang="en-US" dirty="0" smtClean="0"/>
              <a:t>对某人来说</a:t>
            </a:r>
            <a:r>
              <a:rPr lang="en-US" altLang="zh-CN" dirty="0" smtClean="0"/>
              <a:t>)</a:t>
            </a:r>
            <a:r>
              <a:rPr lang="zh-CN" altLang="en-US" dirty="0" smtClean="0"/>
              <a:t>做某事</a:t>
            </a:r>
            <a:r>
              <a:rPr lang="en-US" altLang="zh-CN" dirty="0" smtClean="0">
                <a:latin typeface="+mj-ea"/>
                <a:ea typeface="+mj-ea"/>
              </a:rPr>
              <a:t>……</a:t>
            </a:r>
          </a:p>
          <a:p>
            <a:pPr marL="0" indent="0" eaLnBrk="1" hangingPunct="1">
              <a:lnSpc>
                <a:spcPct val="12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     e.g</a:t>
            </a:r>
            <a:r>
              <a:rPr lang="en-US" altLang="zh-CN" dirty="0"/>
              <a:t>. </a:t>
            </a:r>
            <a:r>
              <a:rPr lang="en-US" altLang="zh-CN" dirty="0">
                <a:solidFill>
                  <a:srgbClr val="FF0000"/>
                </a:solidFill>
              </a:rPr>
              <a:t>It is important for us to learn </a:t>
            </a:r>
            <a:r>
              <a:rPr lang="en-US" altLang="zh-CN" dirty="0"/>
              <a:t>from others. </a:t>
            </a:r>
          </a:p>
          <a:p>
            <a:pPr marL="0" indent="0" eaLnBrk="1" hangingPunct="1">
              <a:lnSpc>
                <a:spcPct val="120000"/>
              </a:lnSpc>
            </a:pPr>
            <a:r>
              <a:rPr lang="zh-CN" altLang="en-US" dirty="0">
                <a:solidFill>
                  <a:srgbClr val="FF0000"/>
                </a:solidFill>
              </a:rPr>
              <a:t>           </a:t>
            </a:r>
            <a:r>
              <a:rPr lang="zh-CN" altLang="en-US" dirty="0" smtClean="0">
                <a:solidFill>
                  <a:srgbClr val="FF0000"/>
                </a:solidFill>
              </a:rPr>
              <a:t>     </a:t>
            </a:r>
            <a:r>
              <a:rPr lang="zh-CN" altLang="en-US" dirty="0" smtClean="0"/>
              <a:t>对</a:t>
            </a:r>
            <a:r>
              <a:rPr lang="zh-CN" altLang="en-US" dirty="0"/>
              <a:t>我们来说向别人学习很重要。</a:t>
            </a:r>
            <a:endParaRPr lang="zh-CN" altLang="en-US" dirty="0" smtClean="0">
              <a:latin typeface="+mj-ea"/>
              <a:ea typeface="+mj-ea"/>
            </a:endParaRPr>
          </a:p>
          <a:p>
            <a:pPr marL="892175" indent="-892175" eaLnBrk="1" hangingPunct="1">
              <a:lnSpc>
                <a:spcPct val="120000"/>
              </a:lnSpc>
            </a:pPr>
            <a:r>
              <a:rPr lang="zh-CN" altLang="en-US" dirty="0" smtClean="0">
                <a:solidFill>
                  <a:srgbClr val="FF0000"/>
                </a:solidFill>
              </a:rPr>
              <a:t>     </a:t>
            </a:r>
            <a:r>
              <a:rPr lang="en-US" altLang="zh-CN" dirty="0" smtClean="0">
                <a:solidFill>
                  <a:srgbClr val="FF0000"/>
                </a:solidFill>
              </a:rPr>
              <a:t>2) </a:t>
            </a:r>
            <a:r>
              <a:rPr lang="en-US" altLang="zh-CN" dirty="0" smtClean="0"/>
              <a:t>It </a:t>
            </a:r>
            <a:r>
              <a:rPr lang="en-US" altLang="zh-CN" dirty="0"/>
              <a:t>is good to relax ... </a:t>
            </a:r>
            <a:r>
              <a:rPr lang="zh-CN" altLang="en-US" dirty="0" smtClean="0"/>
              <a:t>中的</a:t>
            </a:r>
            <a:r>
              <a:rPr lang="en-US" altLang="zh-CN" dirty="0" smtClean="0">
                <a:solidFill>
                  <a:srgbClr val="FF0000"/>
                </a:solidFill>
              </a:rPr>
              <a:t>to </a:t>
            </a:r>
            <a:r>
              <a:rPr lang="en-US" altLang="zh-CN" dirty="0">
                <a:solidFill>
                  <a:srgbClr val="FF0000"/>
                </a:solidFill>
              </a:rPr>
              <a:t>relax</a:t>
            </a:r>
            <a:r>
              <a:rPr lang="zh-CN" altLang="en-US" dirty="0">
                <a:solidFill>
                  <a:srgbClr val="FF0000"/>
                </a:solidFill>
              </a:rPr>
              <a:t>在句中作真正的主</a:t>
            </a:r>
            <a:r>
              <a:rPr lang="zh-CN" altLang="en-US" dirty="0" smtClean="0">
                <a:solidFill>
                  <a:srgbClr val="FF0000"/>
                </a:solidFill>
              </a:rPr>
              <a:t>语，</a:t>
            </a:r>
            <a:r>
              <a:rPr lang="en-US" altLang="zh-CN" dirty="0" smtClean="0">
                <a:solidFill>
                  <a:srgbClr val="FF0000"/>
                </a:solidFill>
              </a:rPr>
              <a:t>it</a:t>
            </a:r>
            <a:r>
              <a:rPr lang="zh-CN" altLang="en-US" dirty="0">
                <a:solidFill>
                  <a:srgbClr val="FF0000"/>
                </a:solidFill>
              </a:rPr>
              <a:t>是形式</a:t>
            </a:r>
            <a:r>
              <a:rPr lang="zh-CN" altLang="en-US" dirty="0" smtClean="0">
                <a:solidFill>
                  <a:srgbClr val="FF0000"/>
                </a:solidFill>
              </a:rPr>
              <a:t>主语</a:t>
            </a:r>
            <a:r>
              <a:rPr lang="en-US" altLang="zh-CN" dirty="0" smtClean="0">
                <a:solidFill>
                  <a:srgbClr val="FF0000"/>
                </a:solidFill>
              </a:rPr>
              <a:t>; </a:t>
            </a:r>
            <a:r>
              <a:rPr lang="en-US" altLang="zh-CN" dirty="0" smtClean="0"/>
              <a:t>... </a:t>
            </a:r>
            <a:r>
              <a:rPr lang="en-US" altLang="zh-CN" dirty="0"/>
              <a:t>the best way to relax ... </a:t>
            </a:r>
            <a:r>
              <a:rPr lang="zh-CN" altLang="en-US" dirty="0"/>
              <a:t>中的</a:t>
            </a:r>
            <a:r>
              <a:rPr lang="en-US" altLang="zh-CN" dirty="0">
                <a:solidFill>
                  <a:srgbClr val="FF0000"/>
                </a:solidFill>
              </a:rPr>
              <a:t>to relax</a:t>
            </a:r>
            <a:r>
              <a:rPr lang="zh-CN" altLang="en-US" dirty="0">
                <a:solidFill>
                  <a:srgbClr val="FF0000"/>
                </a:solidFill>
              </a:rPr>
              <a:t>在句中作</a:t>
            </a:r>
            <a:r>
              <a:rPr lang="zh-CN" altLang="en-US" dirty="0" smtClean="0">
                <a:solidFill>
                  <a:srgbClr val="FF0000"/>
                </a:solidFill>
              </a:rPr>
              <a:t>定语</a:t>
            </a:r>
            <a:r>
              <a:rPr lang="en-US" altLang="zh-CN" dirty="0" smtClean="0">
                <a:solidFill>
                  <a:srgbClr val="FF0000"/>
                </a:solidFill>
              </a:rPr>
              <a:t>, </a:t>
            </a:r>
            <a:r>
              <a:rPr lang="zh-CN" altLang="en-US" dirty="0" smtClean="0">
                <a:solidFill>
                  <a:srgbClr val="FF0000"/>
                </a:solidFill>
              </a:rPr>
              <a:t>修饰</a:t>
            </a:r>
            <a:r>
              <a:rPr lang="zh-CN" altLang="en-US" dirty="0">
                <a:solidFill>
                  <a:srgbClr val="FF0000"/>
                </a:solidFill>
              </a:rPr>
              <a:t>前面的名词</a:t>
            </a:r>
            <a:r>
              <a:rPr lang="en-US" altLang="zh-CN" dirty="0">
                <a:solidFill>
                  <a:srgbClr val="FF0000"/>
                </a:solidFill>
              </a:rPr>
              <a:t>way</a:t>
            </a:r>
            <a:r>
              <a:rPr lang="zh-CN" altLang="en-US" dirty="0" smtClean="0">
                <a:solidFill>
                  <a:srgbClr val="FF0000"/>
                </a:solidFill>
              </a:rPr>
              <a:t>。</a:t>
            </a:r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72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72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7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97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335360" y="1628800"/>
            <a:ext cx="11233248" cy="3637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46088" indent="-446088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625475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zh-CN" dirty="0" smtClean="0">
                <a:solidFill>
                  <a:srgbClr val="FF0000"/>
                </a:solidFill>
              </a:rPr>
              <a:t>3</a:t>
            </a:r>
            <a:r>
              <a:rPr lang="en-US" altLang="zh-CN" dirty="0">
                <a:solidFill>
                  <a:srgbClr val="FF0000"/>
                </a:solidFill>
              </a:rPr>
              <a:t>) by</a:t>
            </a:r>
            <a:r>
              <a:rPr lang="zh-CN" altLang="en-US" dirty="0">
                <a:solidFill>
                  <a:srgbClr val="FF0000"/>
                </a:solidFill>
              </a:rPr>
              <a:t>和</a:t>
            </a:r>
            <a:r>
              <a:rPr lang="en-US" altLang="zh-CN" dirty="0">
                <a:solidFill>
                  <a:srgbClr val="FF0000"/>
                </a:solidFill>
              </a:rPr>
              <a:t>through</a:t>
            </a:r>
            <a:r>
              <a:rPr lang="zh-CN" altLang="en-US" dirty="0"/>
              <a:t>用作介词表方式时，都有</a:t>
            </a:r>
            <a:r>
              <a:rPr lang="zh-CN" altLang="en-US" dirty="0">
                <a:solidFill>
                  <a:srgbClr val="FF0000"/>
                </a:solidFill>
              </a:rPr>
              <a:t>“凭借；靠”</a:t>
            </a:r>
            <a:r>
              <a:rPr lang="zh-CN" altLang="en-US" dirty="0"/>
              <a:t>的含义，</a:t>
            </a:r>
            <a:r>
              <a:rPr lang="zh-CN" altLang="en-US" dirty="0">
                <a:solidFill>
                  <a:srgbClr val="FF0000"/>
                </a:solidFill>
              </a:rPr>
              <a:t>后面接名词</a:t>
            </a:r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zh-CN" altLang="en-US" dirty="0">
                <a:solidFill>
                  <a:srgbClr val="FF0000"/>
                </a:solidFill>
              </a:rPr>
              <a:t>短语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r>
              <a:rPr lang="zh-CN" altLang="en-US" dirty="0">
                <a:solidFill>
                  <a:srgbClr val="FF0000"/>
                </a:solidFill>
              </a:rPr>
              <a:t>、代词或动词</a:t>
            </a:r>
            <a:r>
              <a:rPr lang="en-US" altLang="zh-CN" dirty="0">
                <a:solidFill>
                  <a:srgbClr val="FF0000"/>
                </a:solidFill>
              </a:rPr>
              <a:t>-</a:t>
            </a:r>
            <a:r>
              <a:rPr lang="en-US" altLang="zh-CN" dirty="0" err="1">
                <a:solidFill>
                  <a:srgbClr val="FF0000"/>
                </a:solidFill>
              </a:rPr>
              <a:t>ing</a:t>
            </a:r>
            <a:r>
              <a:rPr lang="zh-CN" altLang="en-US" dirty="0">
                <a:solidFill>
                  <a:srgbClr val="FF0000"/>
                </a:solidFill>
              </a:rPr>
              <a:t>形式。</a:t>
            </a:r>
          </a:p>
          <a:p>
            <a:pPr marL="0" indent="0" eaLnBrk="1" hangingPunct="1">
              <a:lnSpc>
                <a:spcPct val="120000"/>
              </a:lnSpc>
            </a:pPr>
            <a:r>
              <a:rPr lang="en-US" altLang="zh-CN" dirty="0" smtClean="0">
                <a:solidFill>
                  <a:srgbClr val="FF0000"/>
                </a:solidFill>
              </a:rPr>
              <a:t>  </a:t>
            </a:r>
            <a:r>
              <a:rPr lang="en-US" altLang="zh-CN" dirty="0" smtClean="0">
                <a:solidFill>
                  <a:srgbClr val="0000FF"/>
                </a:solidFill>
              </a:rPr>
              <a:t>【</a:t>
            </a:r>
            <a:r>
              <a:rPr lang="zh-CN" altLang="en-US" dirty="0">
                <a:solidFill>
                  <a:srgbClr val="0000FF"/>
                </a:solidFill>
              </a:rPr>
              <a:t>链接</a:t>
            </a:r>
            <a:r>
              <a:rPr lang="en-US" altLang="zh-CN" dirty="0" smtClean="0">
                <a:solidFill>
                  <a:srgbClr val="0000FF"/>
                </a:solidFill>
              </a:rPr>
              <a:t>】</a:t>
            </a:r>
          </a:p>
          <a:p>
            <a:pPr marL="0" indent="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   through </a:t>
            </a:r>
            <a:r>
              <a:rPr lang="zh-CN" altLang="en-US" dirty="0">
                <a:solidFill>
                  <a:srgbClr val="FF0000"/>
                </a:solidFill>
              </a:rPr>
              <a:t>用作介词时还可意为“穿过”</a:t>
            </a:r>
            <a:r>
              <a:rPr lang="zh-CN" altLang="en-US" dirty="0" smtClean="0">
                <a:solidFill>
                  <a:srgbClr val="FF0000"/>
                </a:solidFill>
              </a:rPr>
              <a:t>。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marL="0" indent="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   </a:t>
            </a:r>
            <a:r>
              <a:rPr lang="en-US" altLang="zh-CN" dirty="0"/>
              <a:t>e.g. Bill studies math </a:t>
            </a:r>
            <a:r>
              <a:rPr lang="en-US" altLang="zh-CN" dirty="0" smtClean="0">
                <a:solidFill>
                  <a:srgbClr val="FF0000"/>
                </a:solidFill>
              </a:rPr>
              <a:t>by/through</a:t>
            </a:r>
            <a:r>
              <a:rPr lang="en-US" altLang="zh-CN" dirty="0" smtClean="0"/>
              <a:t> doing </a:t>
            </a:r>
            <a:r>
              <a:rPr lang="en-US" altLang="zh-CN" dirty="0"/>
              <a:t>a lot of exercises.</a:t>
            </a:r>
          </a:p>
          <a:p>
            <a:pPr marL="0" indent="0" eaLnBrk="1" hangingPunct="1">
              <a:lnSpc>
                <a:spcPct val="120000"/>
              </a:lnSpc>
            </a:pPr>
            <a:r>
              <a:rPr lang="en-US" altLang="zh-CN" dirty="0" smtClean="0"/>
              <a:t>           The </a:t>
            </a:r>
            <a:r>
              <a:rPr lang="en-US" altLang="zh-CN" dirty="0"/>
              <a:t>river goes </a:t>
            </a:r>
            <a:r>
              <a:rPr lang="en-US" altLang="zh-CN" dirty="0">
                <a:solidFill>
                  <a:srgbClr val="FF0000"/>
                </a:solidFill>
              </a:rPr>
              <a:t>through</a:t>
            </a:r>
            <a:r>
              <a:rPr lang="en-US" altLang="zh-CN" dirty="0"/>
              <a:t> the town from east to west.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074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2" name="Text Box 4"/>
          <p:cNvSpPr txBox="1">
            <a:spLocks noChangeArrowheads="1"/>
          </p:cNvSpPr>
          <p:nvPr/>
        </p:nvSpPr>
        <p:spPr bwMode="auto">
          <a:xfrm>
            <a:off x="335360" y="548680"/>
            <a:ext cx="11161240" cy="6223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marL="446088" indent="-446088" eaLnBrk="1" hangingPunct="1">
              <a:lnSpc>
                <a:spcPct val="120000"/>
              </a:lnSpc>
              <a:defRPr sz="3200"/>
            </a:lvl1pPr>
            <a:lvl2pPr marL="625475" eaLnBrk="0" hangingPunct="0">
              <a:defRPr sz="3200"/>
            </a:lvl2pPr>
            <a:lvl3pPr eaLnBrk="0" hangingPunct="0">
              <a:defRPr sz="3200"/>
            </a:lvl3pPr>
            <a:lvl4pPr eaLnBrk="0" hangingPunct="0">
              <a:defRPr sz="3200"/>
            </a:lvl4pPr>
            <a:lvl5pPr eaLnBrk="0" hangingPunct="0">
              <a:defRPr sz="3200"/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3200"/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3200"/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3200"/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3200"/>
            </a:lvl9pPr>
          </a:lstStyle>
          <a:p>
            <a:pPr>
              <a:lnSpc>
                <a:spcPct val="114000"/>
              </a:lnSpc>
            </a:pPr>
            <a:r>
              <a:rPr lang="en-US" altLang="zh-CN" dirty="0">
                <a:solidFill>
                  <a:srgbClr val="0000FF"/>
                </a:solidFill>
              </a:rPr>
              <a:t>【</a:t>
            </a:r>
            <a:r>
              <a:rPr lang="zh-CN" altLang="en-US" dirty="0">
                <a:solidFill>
                  <a:srgbClr val="0000FF"/>
                </a:solidFill>
              </a:rPr>
              <a:t>语境应用</a:t>
            </a:r>
            <a:r>
              <a:rPr lang="en-US" altLang="zh-CN" dirty="0">
                <a:solidFill>
                  <a:srgbClr val="0000FF"/>
                </a:solidFill>
              </a:rPr>
              <a:t>】</a:t>
            </a:r>
            <a:r>
              <a:rPr lang="zh-CN" altLang="en-US" dirty="0">
                <a:solidFill>
                  <a:srgbClr val="0000FF"/>
                </a:solidFill>
              </a:rPr>
              <a:t>完成句子。</a:t>
            </a:r>
          </a:p>
          <a:p>
            <a:pPr>
              <a:lnSpc>
                <a:spcPct val="114000"/>
              </a:lnSpc>
            </a:pPr>
            <a:r>
              <a:rPr lang="en-US" altLang="zh-CN" dirty="0" smtClean="0"/>
              <a:t>1) </a:t>
            </a:r>
            <a:r>
              <a:rPr lang="en-US" altLang="zh-CN" dirty="0"/>
              <a:t>You can make your dream come true </a:t>
            </a:r>
            <a:r>
              <a:rPr lang="en-US" altLang="zh-CN" dirty="0" smtClean="0"/>
              <a:t>_____________ (by </a:t>
            </a:r>
            <a:r>
              <a:rPr lang="en-US" altLang="zh-CN" dirty="0"/>
              <a:t>/ </a:t>
            </a:r>
            <a:r>
              <a:rPr lang="en-US" altLang="zh-CN" dirty="0" smtClean="0"/>
              <a:t>through) hard </a:t>
            </a:r>
            <a:r>
              <a:rPr lang="en-US" altLang="zh-CN" dirty="0"/>
              <a:t>work.</a:t>
            </a:r>
          </a:p>
          <a:p>
            <a:pPr>
              <a:lnSpc>
                <a:spcPct val="114000"/>
              </a:lnSpc>
            </a:pPr>
            <a:r>
              <a:rPr lang="en-US" altLang="zh-CN" dirty="0" smtClean="0"/>
              <a:t>2) </a:t>
            </a:r>
            <a:r>
              <a:rPr lang="en-US" altLang="zh-CN" dirty="0"/>
              <a:t>My uncle makes money </a:t>
            </a:r>
            <a:r>
              <a:rPr lang="en-US" altLang="zh-CN" dirty="0" smtClean="0"/>
              <a:t>___________ </a:t>
            </a:r>
            <a:r>
              <a:rPr lang="en-US" altLang="zh-CN" dirty="0"/>
              <a:t>(by / through) </a:t>
            </a:r>
            <a:r>
              <a:rPr lang="en-US" altLang="zh-CN" dirty="0" smtClean="0"/>
              <a:t>writing</a:t>
            </a:r>
            <a:r>
              <a:rPr lang="en-US" altLang="zh-CN" dirty="0"/>
              <a:t>.</a:t>
            </a:r>
          </a:p>
          <a:p>
            <a:pPr>
              <a:lnSpc>
                <a:spcPct val="114000"/>
              </a:lnSpc>
            </a:pPr>
            <a:r>
              <a:rPr lang="en-US" altLang="zh-CN" dirty="0" smtClean="0"/>
              <a:t>3) </a:t>
            </a:r>
            <a:r>
              <a:rPr lang="en-US" altLang="zh-CN" dirty="0"/>
              <a:t>The Yellow River goes </a:t>
            </a:r>
            <a:r>
              <a:rPr lang="en-US" altLang="zh-CN" dirty="0" smtClean="0"/>
              <a:t>__________ </a:t>
            </a:r>
            <a:r>
              <a:rPr lang="en-US" altLang="zh-CN" dirty="0"/>
              <a:t>(by / through) </a:t>
            </a:r>
            <a:r>
              <a:rPr lang="en-US" altLang="zh-CN" dirty="0" smtClean="0"/>
              <a:t>Shanxi </a:t>
            </a:r>
            <a:r>
              <a:rPr lang="en-US" altLang="zh-CN" dirty="0"/>
              <a:t>Province.</a:t>
            </a:r>
          </a:p>
          <a:p>
            <a:pPr>
              <a:lnSpc>
                <a:spcPct val="114000"/>
              </a:lnSpc>
            </a:pPr>
            <a:r>
              <a:rPr lang="en-US" altLang="zh-CN" dirty="0" smtClean="0"/>
              <a:t>4) </a:t>
            </a:r>
            <a:r>
              <a:rPr lang="zh-CN" altLang="en-US" dirty="0" smtClean="0"/>
              <a:t>那</a:t>
            </a:r>
            <a:r>
              <a:rPr lang="zh-CN" altLang="en-US" dirty="0"/>
              <a:t>不是学英语最好的方法。</a:t>
            </a:r>
          </a:p>
          <a:p>
            <a:pPr>
              <a:lnSpc>
                <a:spcPct val="114000"/>
              </a:lnSpc>
            </a:pPr>
            <a:r>
              <a:rPr lang="en-US" altLang="zh-CN" dirty="0" smtClean="0"/>
              <a:t>    That’s </a:t>
            </a:r>
            <a:r>
              <a:rPr lang="en-US" altLang="zh-CN" dirty="0"/>
              <a:t>not the best way _______ _______ English.</a:t>
            </a:r>
          </a:p>
          <a:p>
            <a:pPr>
              <a:lnSpc>
                <a:spcPct val="114000"/>
              </a:lnSpc>
            </a:pPr>
            <a:r>
              <a:rPr lang="en-US" altLang="zh-CN" dirty="0" smtClean="0"/>
              <a:t>5) </a:t>
            </a:r>
            <a:r>
              <a:rPr lang="zh-CN" altLang="en-US" dirty="0" smtClean="0"/>
              <a:t>对</a:t>
            </a:r>
            <a:r>
              <a:rPr lang="zh-CN" altLang="en-US" dirty="0"/>
              <a:t>我来说用英语记日记很难。</a:t>
            </a:r>
          </a:p>
          <a:p>
            <a:pPr>
              <a:lnSpc>
                <a:spcPct val="114000"/>
              </a:lnSpc>
            </a:pPr>
            <a:r>
              <a:rPr lang="en-US" altLang="zh-CN" dirty="0" smtClean="0"/>
              <a:t>    _______ </a:t>
            </a:r>
            <a:r>
              <a:rPr lang="en-US" altLang="zh-CN" dirty="0"/>
              <a:t>difficult _______ _______ _______ _______ a diary in English.</a:t>
            </a:r>
          </a:p>
        </p:txBody>
      </p:sp>
      <p:sp>
        <p:nvSpPr>
          <p:cNvPr id="3" name="矩形 2"/>
          <p:cNvSpPr/>
          <p:nvPr/>
        </p:nvSpPr>
        <p:spPr>
          <a:xfrm>
            <a:off x="7464152" y="1081601"/>
            <a:ext cx="23762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by/through</a:t>
            </a:r>
            <a:endParaRPr lang="en-US" altLang="zh-CN" sz="3200" dirty="0">
              <a:solidFill>
                <a:srgbClr val="FF0000"/>
              </a:solidFill>
              <a:effectLst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64224" y="2204864"/>
            <a:ext cx="24719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by/through</a:t>
            </a:r>
            <a:endParaRPr lang="en-US" altLang="zh-CN" sz="3200" dirty="0">
              <a:solidFill>
                <a:srgbClr val="FF0000"/>
              </a:solidFill>
              <a:effectLst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31770" y="2772217"/>
            <a:ext cx="18722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through</a:t>
            </a:r>
            <a:endParaRPr lang="en-US" altLang="zh-CN" sz="3200" dirty="0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375920" y="4500409"/>
            <a:ext cx="26642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to         learn</a:t>
            </a:r>
            <a:endParaRPr lang="en-US" altLang="zh-CN" sz="3200" dirty="0">
              <a:solidFill>
                <a:srgbClr val="FF0000"/>
              </a:solidFill>
              <a:effectLst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27448" y="5517232"/>
            <a:ext cx="1015164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It’s                        for          me           to          keep</a:t>
            </a:r>
            <a:endParaRPr lang="en-US" altLang="zh-CN" sz="3200" dirty="0">
              <a:solidFill>
                <a:srgbClr val="FF0000"/>
              </a:solidFill>
              <a:effectLst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407368" y="476672"/>
            <a:ext cx="9754914" cy="1727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514350" indent="-5143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</a:pPr>
            <a:r>
              <a:rPr lang="en-US" altLang="zh-CN" dirty="0"/>
              <a:t>5. Exercise </a:t>
            </a:r>
            <a:r>
              <a:rPr lang="en-US" altLang="zh-CN" dirty="0">
                <a:solidFill>
                  <a:srgbClr val="FF0000"/>
                </a:solidFill>
              </a:rPr>
              <a:t>such as</a:t>
            </a:r>
            <a:r>
              <a:rPr lang="en-US" altLang="zh-CN" dirty="0"/>
              <a:t> playing sports is </a:t>
            </a:r>
            <a:r>
              <a:rPr lang="en-US" altLang="zh-CN" dirty="0" smtClean="0"/>
              <a:t>fun …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诸如参加体育运动这样的锻炼方式是有趣的 </a:t>
            </a:r>
            <a:r>
              <a:rPr lang="en-US" altLang="zh-CN" dirty="0" smtClean="0"/>
              <a:t>……</a:t>
            </a:r>
            <a:endParaRPr lang="en-US" altLang="zh-CN" dirty="0"/>
          </a:p>
          <a:p>
            <a:pPr eaLnBrk="1" hangingPunct="1">
              <a:lnSpc>
                <a:spcPct val="11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   such </a:t>
            </a:r>
            <a:r>
              <a:rPr lang="en-US" altLang="zh-CN" dirty="0" smtClean="0">
                <a:solidFill>
                  <a:srgbClr val="FF0000"/>
                </a:solidFill>
              </a:rPr>
              <a:t>as  </a:t>
            </a:r>
            <a:r>
              <a:rPr lang="zh-CN" altLang="en-US" dirty="0" smtClean="0">
                <a:solidFill>
                  <a:srgbClr val="FF0000"/>
                </a:solidFill>
              </a:rPr>
              <a:t>例如</a:t>
            </a:r>
            <a:r>
              <a:rPr lang="en-US" altLang="zh-CN" dirty="0" smtClean="0">
                <a:solidFill>
                  <a:srgbClr val="FF0000"/>
                </a:solidFill>
              </a:rPr>
              <a:t>; </a:t>
            </a:r>
            <a:r>
              <a:rPr lang="zh-CN" altLang="en-US" dirty="0" smtClean="0">
                <a:solidFill>
                  <a:srgbClr val="FF0000"/>
                </a:solidFill>
              </a:rPr>
              <a:t>像</a:t>
            </a:r>
            <a:r>
              <a:rPr lang="en-US" altLang="zh-CN" dirty="0">
                <a:solidFill>
                  <a:srgbClr val="FF0000"/>
                </a:solidFill>
                <a:latin typeface="宋体" panose="02010600030101010101" pitchFamily="2" charset="-122"/>
              </a:rPr>
              <a:t>……</a:t>
            </a:r>
            <a:r>
              <a:rPr lang="zh-CN" altLang="en-US" dirty="0" smtClean="0">
                <a:solidFill>
                  <a:srgbClr val="FF0000"/>
                </a:solidFill>
              </a:rPr>
              <a:t>这样</a:t>
            </a:r>
            <a:endParaRPr lang="en-US" altLang="zh-CN" dirty="0"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940" y="2153664"/>
            <a:ext cx="1444877" cy="64013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223792" y="2132856"/>
            <a:ext cx="4178323" cy="609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3200" dirty="0">
                <a:solidFill>
                  <a:srgbClr val="0000FF"/>
                </a:solidFill>
                <a:cs typeface="Times New Roman" panose="02020603050405020304" pitchFamily="18" charset="0"/>
              </a:rPr>
              <a:t> such as &amp; for example</a:t>
            </a:r>
            <a:endParaRPr lang="zh-CN" altLang="en-US" sz="3200" dirty="0">
              <a:solidFill>
                <a:srgbClr val="0000FF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39416" y="2780928"/>
            <a:ext cx="11017224" cy="397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such as</a:t>
            </a:r>
            <a:r>
              <a:rPr lang="zh-CN" altLang="en-US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和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for example</a:t>
            </a:r>
            <a:r>
              <a:rPr lang="zh-CN" altLang="en-US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都有“例如”的</a:t>
            </a:r>
            <a:r>
              <a:rPr lang="zh-CN" altLang="en-US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意思</a:t>
            </a:r>
            <a:endParaRPr lang="zh-CN" altLang="en-US" sz="32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altLang="zh-CN" sz="3200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such 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as</a:t>
            </a:r>
            <a:r>
              <a:rPr lang="zh-CN" altLang="en-US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用来列举例子时，其后紧跟所列举的内容，如人或事物等</a:t>
            </a:r>
            <a:r>
              <a:rPr lang="zh-CN" altLang="en-US" sz="3200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。</a:t>
            </a:r>
            <a:endParaRPr lang="zh-CN" altLang="en-US" sz="32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 marL="714375" indent="-714375">
              <a:lnSpc>
                <a:spcPct val="110000"/>
              </a:lnSpc>
            </a:pP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e.g. Cartoon 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characters (</a:t>
            </a:r>
            <a:r>
              <a:rPr lang="zh-CN" altLang="en-US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卡通人物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) 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such as 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Mickey Mouse and Snoopy are still popular.</a:t>
            </a:r>
          </a:p>
          <a:p>
            <a:pPr marL="714375" indent="-714375">
              <a:lnSpc>
                <a:spcPct val="110000"/>
              </a:lnSpc>
            </a:pP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       Mary 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has many hobbies (</a:t>
            </a:r>
            <a:r>
              <a:rPr lang="zh-CN" altLang="en-US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业余爱好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), 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such as 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swimming, dancing and running.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407368" y="476672"/>
            <a:ext cx="11161240" cy="605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for example</a:t>
            </a:r>
            <a:r>
              <a:rPr lang="zh-CN" altLang="en-US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用来举例时，常用逗号与被说明的内容隔开，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for example</a:t>
            </a:r>
            <a:r>
              <a:rPr lang="zh-CN" altLang="en-US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给出例子时，也可以用句子来说明</a:t>
            </a:r>
            <a:r>
              <a:rPr lang="zh-CN" altLang="en-US" sz="3200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。</a:t>
            </a:r>
            <a:endParaRPr lang="en-US" altLang="zh-CN" sz="3200" dirty="0" smtClean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zh-CN" altLang="en-US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此外</a:t>
            </a:r>
            <a:r>
              <a:rPr lang="zh-CN" altLang="en-US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，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for example</a:t>
            </a:r>
            <a:r>
              <a:rPr lang="zh-CN" altLang="en-US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在句中的位置比较灵活，</a:t>
            </a:r>
            <a:r>
              <a:rPr lang="zh-CN" altLang="en-US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位于句首、句中或句末均可</a:t>
            </a:r>
            <a:r>
              <a:rPr lang="zh-CN" altLang="en-US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。</a:t>
            </a:r>
            <a:endParaRPr lang="zh-CN" altLang="en-US" sz="320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 marL="714375" indent="-714375">
              <a:lnSpc>
                <a:spcPct val="110000"/>
              </a:lnSpc>
            </a:pP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e.g. Many 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countries, 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for example 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Mexico and Japan, have a lot of earthquakes (</a:t>
            </a:r>
            <a:r>
              <a:rPr lang="zh-CN" altLang="en-US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地震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).</a:t>
            </a:r>
          </a:p>
          <a:p>
            <a:pPr marL="714375" indent="-714375">
              <a:lnSpc>
                <a:spcPct val="110000"/>
              </a:lnSpc>
            </a:pP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       My 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uncle visited many countries, 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for example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, Australia.</a:t>
            </a:r>
          </a:p>
          <a:p>
            <a:pPr marL="714375" indent="-714375">
              <a:lnSpc>
                <a:spcPct val="110000"/>
              </a:lnSpc>
            </a:pP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       There 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are a lot of things to do in Beijing. 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For example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, you can visit the Great Wall.</a:t>
            </a:r>
          </a:p>
          <a:p>
            <a:pPr marL="714375" indent="-714375">
              <a:lnSpc>
                <a:spcPct val="110000"/>
              </a:lnSpc>
            </a:pP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       We 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have many rules to follow at school. We must wear school uniforms (</a:t>
            </a:r>
            <a:r>
              <a:rPr lang="zh-CN" altLang="en-US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校服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) every day, 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for example</a:t>
            </a:r>
            <a:r>
              <a:rPr lang="en-US" altLang="zh-CN" sz="3200" dirty="0">
                <a:solidFill>
                  <a:srgbClr val="000000"/>
                </a:solidFill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48124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479376" y="1340768"/>
            <a:ext cx="10945216" cy="422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3200" dirty="0" smtClean="0">
                <a:solidFill>
                  <a:srgbClr val="0000FF"/>
                </a:solidFill>
              </a:rPr>
              <a:t>【</a:t>
            </a:r>
            <a:r>
              <a:rPr lang="zh-CN" altLang="en-US" sz="3200" dirty="0" smtClean="0">
                <a:solidFill>
                  <a:srgbClr val="0000FF"/>
                </a:solidFill>
              </a:rPr>
              <a:t>语境应</a:t>
            </a:r>
            <a:r>
              <a:rPr lang="zh-CN" sz="3200" dirty="0" smtClean="0">
                <a:solidFill>
                  <a:srgbClr val="0000FF"/>
                </a:solidFill>
              </a:rPr>
              <a:t>用</a:t>
            </a:r>
            <a:r>
              <a:rPr lang="zh-CN" altLang="zh-CN" sz="3200" dirty="0" smtClean="0">
                <a:solidFill>
                  <a:srgbClr val="0000FF"/>
                </a:solidFill>
              </a:rPr>
              <a:t>】</a:t>
            </a:r>
            <a:r>
              <a:rPr lang="zh-CN" sz="3200" dirty="0" smtClean="0">
                <a:solidFill>
                  <a:srgbClr val="0000FF"/>
                </a:solidFill>
              </a:rPr>
              <a:t>根据</a:t>
            </a:r>
            <a:r>
              <a:rPr lang="zh-CN" sz="3200" dirty="0">
                <a:solidFill>
                  <a:srgbClr val="0000FF"/>
                </a:solidFill>
              </a:rPr>
              <a:t>句意选用</a:t>
            </a:r>
            <a:r>
              <a:rPr lang="en-US" altLang="zh-CN" sz="3200" dirty="0">
                <a:solidFill>
                  <a:srgbClr val="0000FF"/>
                </a:solidFill>
              </a:rPr>
              <a:t>such as</a:t>
            </a:r>
            <a:r>
              <a:rPr lang="zh-CN" altLang="en-US" sz="3200" dirty="0">
                <a:solidFill>
                  <a:srgbClr val="0000FF"/>
                </a:solidFill>
              </a:rPr>
              <a:t>或</a:t>
            </a:r>
            <a:r>
              <a:rPr lang="en-US" altLang="zh-CN" sz="3200" dirty="0">
                <a:solidFill>
                  <a:srgbClr val="0000FF"/>
                </a:solidFill>
              </a:rPr>
              <a:t>for example</a:t>
            </a:r>
            <a:r>
              <a:rPr lang="zh-CN" altLang="en-US" sz="3200" dirty="0">
                <a:solidFill>
                  <a:srgbClr val="0000FF"/>
                </a:solidFill>
              </a:rPr>
              <a:t>填空。</a:t>
            </a:r>
          </a:p>
          <a:p>
            <a:pPr marL="533400" indent="-533400">
              <a:lnSpc>
                <a:spcPct val="120000"/>
              </a:lnSpc>
            </a:pPr>
            <a:r>
              <a:rPr lang="en-US" altLang="zh-CN" sz="3200" dirty="0" smtClean="0"/>
              <a:t> 1) </a:t>
            </a:r>
            <a:r>
              <a:rPr lang="en-US" altLang="zh-CN" sz="3200" dirty="0"/>
              <a:t>Many boys, ________________, John and Mike, like basketball.</a:t>
            </a:r>
          </a:p>
          <a:p>
            <a:pPr marL="533400" indent="-533400">
              <a:lnSpc>
                <a:spcPct val="120000"/>
              </a:lnSpc>
            </a:pPr>
            <a:r>
              <a:rPr lang="en-US" altLang="zh-CN" sz="3200" dirty="0" smtClean="0"/>
              <a:t> 2) </a:t>
            </a:r>
            <a:r>
              <a:rPr lang="en-US" altLang="zh-CN" sz="3200" dirty="0"/>
              <a:t>Mary likes to eat fruit ________________ bananas and apples.</a:t>
            </a:r>
          </a:p>
          <a:p>
            <a:pPr marL="533400" indent="-533400">
              <a:lnSpc>
                <a:spcPct val="120000"/>
              </a:lnSpc>
            </a:pPr>
            <a:r>
              <a:rPr lang="en-US" altLang="zh-CN" sz="3200" dirty="0" smtClean="0"/>
              <a:t> 3) </a:t>
            </a:r>
            <a:r>
              <a:rPr lang="en-US" altLang="zh-CN" sz="3200" dirty="0"/>
              <a:t>We can do many things during the holiday. ________________, we can go swimming with Jack.   </a:t>
            </a:r>
            <a:endParaRPr lang="zh-CN" altLang="en-US" sz="3200" dirty="0"/>
          </a:p>
        </p:txBody>
      </p:sp>
      <p:sp>
        <p:nvSpPr>
          <p:cNvPr id="3" name="矩形 2"/>
          <p:cNvSpPr/>
          <p:nvPr/>
        </p:nvSpPr>
        <p:spPr>
          <a:xfrm>
            <a:off x="1271464" y="4860449"/>
            <a:ext cx="30239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For </a:t>
            </a:r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example</a:t>
            </a:r>
            <a:endParaRPr lang="zh-CN" altLang="en-US" sz="3200" dirty="0">
              <a:solidFill>
                <a:srgbClr val="FF0000"/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548952" y="1916832"/>
            <a:ext cx="22627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for example</a:t>
            </a:r>
            <a:endParaRPr lang="zh-CN" altLang="en-US" sz="3200" dirty="0">
              <a:solidFill>
                <a:srgbClr val="FF0000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91944" y="3158450"/>
            <a:ext cx="14510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rgbClr val="FF0000"/>
                </a:solidFill>
                <a:cs typeface="Times New Roman" panose="02020603050405020304" pitchFamily="18" charset="0"/>
              </a:rPr>
              <a:t>such as</a:t>
            </a:r>
            <a:endParaRPr lang="zh-CN" altLang="en-US" sz="3200" dirty="0">
              <a:solidFill>
                <a:srgbClr val="FF0000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8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551384" y="1340768"/>
            <a:ext cx="11305256" cy="4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46088" indent="-446088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1273175" indent="-2857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681163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208915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497138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954338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411538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868738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325938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zh-CN" dirty="0"/>
              <a:t>6. </a:t>
            </a:r>
            <a:r>
              <a:rPr lang="en-US" altLang="zh-CN" dirty="0">
                <a:solidFill>
                  <a:srgbClr val="FF0000"/>
                </a:solidFill>
              </a:rPr>
              <a:t>Old habits die hard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.  </a:t>
            </a:r>
            <a:r>
              <a:rPr lang="zh-CN" altLang="en-US" dirty="0">
                <a:solidFill>
                  <a:srgbClr val="FF0000"/>
                </a:solidFill>
                <a:cs typeface="Times New Roman" panose="02020603050405020304" pitchFamily="18" charset="0"/>
              </a:rPr>
              <a:t>旧习难改。</a:t>
            </a:r>
          </a:p>
          <a:p>
            <a:pPr eaLnBrk="1" hangingPunct="1">
              <a:lnSpc>
                <a:spcPct val="120000"/>
              </a:lnSpc>
            </a:pPr>
            <a:r>
              <a:rPr lang="zh-CN" altLang="en-US" dirty="0">
                <a:cs typeface="Times New Roman" panose="02020603050405020304" pitchFamily="18" charset="0"/>
              </a:rPr>
              <a:t>    谚语，表示习惯一旦养成，并非朝夕即</a:t>
            </a:r>
            <a:r>
              <a:rPr lang="zh-CN" altLang="en-US" dirty="0" smtClean="0">
                <a:cs typeface="Times New Roman" panose="02020603050405020304" pitchFamily="18" charset="0"/>
              </a:rPr>
              <a:t>可改变。</a:t>
            </a:r>
            <a:endParaRPr lang="zh-CN" altLang="en-US" dirty="0">
              <a:cs typeface="Times New Roman" panose="02020603050405020304" pitchFamily="18" charset="0"/>
            </a:endParaRPr>
          </a:p>
          <a:p>
            <a:pPr marL="1074738" indent="-1074738"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   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die hard  </a:t>
            </a:r>
            <a:r>
              <a:rPr lang="en-US" altLang="zh-CN" dirty="0" smtClean="0">
                <a:cs typeface="Times New Roman" panose="02020603050405020304" pitchFamily="18" charset="0"/>
              </a:rPr>
              <a:t>(</a:t>
            </a:r>
            <a:r>
              <a:rPr lang="zh-CN" altLang="en-US" dirty="0" smtClean="0">
                <a:cs typeface="Times New Roman" panose="02020603050405020304" pitchFamily="18" charset="0"/>
              </a:rPr>
              <a:t>旧习惯、传统等</a:t>
            </a:r>
            <a:r>
              <a:rPr lang="en-US" altLang="zh-CN" dirty="0" smtClean="0">
                <a:cs typeface="Times New Roman" panose="02020603050405020304" pitchFamily="18" charset="0"/>
              </a:rPr>
              <a:t>)</a:t>
            </a:r>
            <a:r>
              <a:rPr lang="zh-CN" altLang="en-US" dirty="0" smtClean="0">
                <a:cs typeface="Times New Roman" panose="02020603050405020304" pitchFamily="18" charset="0"/>
              </a:rPr>
              <a:t>难以改变</a:t>
            </a:r>
            <a:r>
              <a:rPr lang="en-US" altLang="zh-CN" dirty="0" smtClean="0">
                <a:cs typeface="Times New Roman" panose="02020603050405020304" pitchFamily="18" charset="0"/>
              </a:rPr>
              <a:t>; </a:t>
            </a:r>
            <a:r>
              <a:rPr lang="zh-CN" altLang="en-US" dirty="0" smtClean="0">
                <a:cs typeface="Times New Roman" panose="02020603050405020304" pitchFamily="18" charset="0"/>
              </a:rPr>
              <a:t>根深蒂固</a:t>
            </a:r>
            <a:endParaRPr lang="en-US" altLang="zh-CN" dirty="0" smtClean="0">
              <a:cs typeface="Times New Roman" panose="02020603050405020304" pitchFamily="18" charset="0"/>
            </a:endParaRPr>
          </a:p>
          <a:p>
            <a:pPr marL="1074738" indent="-1074738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   hard  </a:t>
            </a:r>
            <a:r>
              <a:rPr lang="en-US" altLang="zh-CN" i="1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adv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. 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费力地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; 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艰难地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; 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努力地</a:t>
            </a:r>
            <a:endParaRPr lang="en-US" altLang="zh-CN" dirty="0" smtClean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marL="1074738" indent="-1074738" eaLnBrk="1" hangingPunct="1">
              <a:lnSpc>
                <a:spcPct val="120000"/>
              </a:lnSpc>
            </a:pPr>
            <a:r>
              <a:rPr lang="en-US" altLang="zh-CN" dirty="0" smtClean="0">
                <a:cs typeface="Times New Roman" panose="02020603050405020304" pitchFamily="18" charset="0"/>
              </a:rPr>
              <a:t>    e.g</a:t>
            </a:r>
            <a:r>
              <a:rPr lang="en-US" altLang="zh-CN" dirty="0">
                <a:cs typeface="Times New Roman" panose="02020603050405020304" pitchFamily="18" charset="0"/>
              </a:rPr>
              <a:t>. </a:t>
            </a:r>
            <a:r>
              <a:rPr lang="en-US" altLang="zh-CN" dirty="0" smtClean="0">
                <a:cs typeface="Times New Roman" panose="02020603050405020304" pitchFamily="18" charset="0"/>
              </a:rPr>
              <a:t>It is important to work 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hard</a:t>
            </a:r>
            <a:r>
              <a:rPr lang="en-US" altLang="zh-CN" dirty="0" smtClean="0">
                <a:cs typeface="Times New Roman" panose="02020603050405020304" pitchFamily="18" charset="0"/>
              </a:rPr>
              <a:t> but we must also have time to relax.</a:t>
            </a:r>
          </a:p>
          <a:p>
            <a:pPr marL="1074738" indent="-1074738"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cs typeface="Times New Roman" panose="02020603050405020304" pitchFamily="18" charset="0"/>
              </a:rPr>
              <a:t>          </a:t>
            </a:r>
            <a:r>
              <a:rPr lang="zh-CN" altLang="en-US" dirty="0" smtClean="0">
                <a:cs typeface="Times New Roman" panose="02020603050405020304" pitchFamily="18" charset="0"/>
              </a:rPr>
              <a:t>努力地工作是重要的，但我们也必须有时间放松。</a:t>
            </a:r>
            <a:endParaRPr lang="zh-CN" altLang="en-US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551384" y="620688"/>
            <a:ext cx="10009111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514350" indent="-5143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zh-CN" dirty="0"/>
              <a:t>7. </a:t>
            </a:r>
            <a:r>
              <a:rPr lang="en-US" altLang="zh-CN" dirty="0">
                <a:cs typeface="Times New Roman" panose="02020603050405020304" pitchFamily="18" charset="0"/>
              </a:rPr>
              <a:t>So start exercising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before it’s too late</a:t>
            </a:r>
            <a:r>
              <a:rPr lang="en-US" altLang="zh-CN" dirty="0" smtClean="0">
                <a:cs typeface="Times New Roman" panose="02020603050405020304" pitchFamily="18" charset="0"/>
              </a:rPr>
              <a:t>!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cs typeface="Times New Roman" panose="02020603050405020304" pitchFamily="18" charset="0"/>
              </a:rPr>
              <a:t>   </a:t>
            </a:r>
            <a:r>
              <a:rPr lang="zh-CN" altLang="en-US" dirty="0" smtClean="0">
                <a:cs typeface="Times New Roman" panose="02020603050405020304" pitchFamily="18" charset="0"/>
              </a:rPr>
              <a:t>所以赶快锻炼起来，不要等到来不及了！</a:t>
            </a:r>
            <a:endParaRPr lang="zh-CN" altLang="en-US" dirty="0">
              <a:cs typeface="Times New Roman" panose="02020603050405020304" pitchFamily="18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    it’s too late  </a:t>
            </a:r>
            <a:r>
              <a:rPr lang="zh-CN" altLang="en-US" dirty="0">
                <a:solidFill>
                  <a:srgbClr val="FF0000"/>
                </a:solidFill>
                <a:cs typeface="Times New Roman" panose="02020603050405020304" pitchFamily="18" charset="0"/>
              </a:rPr>
              <a:t>为时太晚；来不及了</a:t>
            </a:r>
            <a:endParaRPr lang="zh-CN" altLang="en-US" dirty="0">
              <a:solidFill>
                <a:srgbClr val="00B050"/>
              </a:solidFill>
              <a:cs typeface="Times New Roman" panose="02020603050405020304" pitchFamily="18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   e.g. </a:t>
            </a:r>
            <a:r>
              <a:rPr lang="zh-CN" altLang="en-US" dirty="0">
                <a:cs typeface="Times New Roman" panose="02020603050405020304" pitchFamily="18" charset="0"/>
              </a:rPr>
              <a:t>现在你知道你错了，但是已经太</a:t>
            </a:r>
            <a:r>
              <a:rPr lang="zh-CN" altLang="en-US" dirty="0" smtClean="0">
                <a:cs typeface="Times New Roman" panose="02020603050405020304" pitchFamily="18" charset="0"/>
              </a:rPr>
              <a:t>晚了</a:t>
            </a:r>
            <a:r>
              <a:rPr lang="zh-CN" altLang="en-US" dirty="0">
                <a:cs typeface="Times New Roman" panose="02020603050405020304" pitchFamily="18" charset="0"/>
              </a:rPr>
              <a:t>。</a:t>
            </a:r>
            <a:r>
              <a:rPr lang="en-US" altLang="zh-CN" dirty="0">
                <a:cs typeface="Times New Roman" panose="02020603050405020304" pitchFamily="18" charset="0"/>
              </a:rPr>
              <a:t>(</a:t>
            </a:r>
            <a:r>
              <a:rPr lang="zh-CN" altLang="en-US" dirty="0">
                <a:cs typeface="Times New Roman" panose="02020603050405020304" pitchFamily="18" charset="0"/>
              </a:rPr>
              <a:t>翻译</a:t>
            </a:r>
            <a:r>
              <a:rPr lang="en-US" altLang="zh-CN" dirty="0">
                <a:cs typeface="Times New Roman" panose="02020603050405020304" pitchFamily="18" charset="0"/>
              </a:rPr>
              <a:t>)</a:t>
            </a:r>
            <a:endParaRPr lang="zh-CN" altLang="en-US" dirty="0">
              <a:cs typeface="Times New Roman" panose="02020603050405020304" pitchFamily="18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         </a:t>
            </a:r>
            <a:r>
              <a:rPr lang="en-US" altLang="zh-CN" dirty="0" smtClean="0">
                <a:cs typeface="Times New Roman" panose="02020603050405020304" pitchFamily="18" charset="0"/>
              </a:rPr>
              <a:t> Now </a:t>
            </a:r>
            <a:r>
              <a:rPr lang="en-US" altLang="zh-CN" dirty="0">
                <a:cs typeface="Times New Roman" panose="02020603050405020304" pitchFamily="18" charset="0"/>
              </a:rPr>
              <a:t>you know you’re wrong, but 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it’s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too late</a:t>
            </a:r>
            <a:r>
              <a:rPr lang="en-US" altLang="zh-CN" dirty="0"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055440" y="3501008"/>
            <a:ext cx="10657184" cy="24560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998538" indent="-2857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406525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814513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225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6797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1369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5941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0513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it’s too late</a:t>
            </a:r>
            <a:r>
              <a:rPr lang="zh-CN" altLang="en-US" dirty="0">
                <a:solidFill>
                  <a:srgbClr val="FF0000"/>
                </a:solidFill>
                <a:cs typeface="Times New Roman" panose="02020603050405020304" pitchFamily="18" charset="0"/>
              </a:rPr>
              <a:t>与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before</a:t>
            </a:r>
            <a:r>
              <a:rPr lang="zh-CN" altLang="en-US" dirty="0">
                <a:solidFill>
                  <a:srgbClr val="FF0000"/>
                </a:solidFill>
                <a:cs typeface="Times New Roman" panose="02020603050405020304" pitchFamily="18" charset="0"/>
              </a:rPr>
              <a:t>共同组成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从句，表示“不要</a:t>
            </a:r>
            <a:r>
              <a:rPr lang="zh-CN" altLang="en-US" dirty="0">
                <a:solidFill>
                  <a:srgbClr val="FF0000"/>
                </a:solidFill>
                <a:cs typeface="Times New Roman" panose="02020603050405020304" pitchFamily="18" charset="0"/>
              </a:rPr>
              <a:t>等到为时已晚；不要等到来不及的时候；趁着还来得及 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。”</a:t>
            </a:r>
            <a:endParaRPr lang="zh-CN" altLang="en-US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e.g. </a:t>
            </a:r>
            <a:r>
              <a:rPr lang="zh-CN" altLang="en-US" dirty="0">
                <a:cs typeface="Times New Roman" panose="02020603050405020304" pitchFamily="18" charset="0"/>
              </a:rPr>
              <a:t>你应当更加用功，别等到为时过晚</a:t>
            </a:r>
            <a:r>
              <a:rPr lang="zh-CN" altLang="en-US" dirty="0" smtClean="0">
                <a:cs typeface="Times New Roman" panose="02020603050405020304" pitchFamily="18" charset="0"/>
              </a:rPr>
              <a:t>而赶</a:t>
            </a:r>
            <a:r>
              <a:rPr lang="zh-CN" altLang="en-US" dirty="0">
                <a:cs typeface="Times New Roman" panose="02020603050405020304" pitchFamily="18" charset="0"/>
              </a:rPr>
              <a:t>不上了</a:t>
            </a:r>
            <a:r>
              <a:rPr lang="zh-CN" altLang="en-US" dirty="0" smtClean="0">
                <a:cs typeface="Times New Roman" panose="02020603050405020304" pitchFamily="18" charset="0"/>
              </a:rPr>
              <a:t>。</a:t>
            </a:r>
            <a:r>
              <a:rPr lang="en-US" altLang="zh-CN" dirty="0" smtClean="0">
                <a:cs typeface="Times New Roman" panose="02020603050405020304" pitchFamily="18" charset="0"/>
              </a:rPr>
              <a:t>(</a:t>
            </a:r>
            <a:r>
              <a:rPr lang="zh-CN" altLang="en-US" dirty="0">
                <a:cs typeface="Times New Roman" panose="02020603050405020304" pitchFamily="18" charset="0"/>
              </a:rPr>
              <a:t>翻译</a:t>
            </a:r>
            <a:r>
              <a:rPr lang="en-US" altLang="zh-CN" dirty="0">
                <a:cs typeface="Times New Roman" panose="02020603050405020304" pitchFamily="18" charset="0"/>
              </a:rPr>
              <a:t>)</a:t>
            </a:r>
            <a:endParaRPr lang="zh-CN" altLang="en-US" dirty="0">
              <a:cs typeface="Times New Roman" panose="02020603050405020304" pitchFamily="18" charset="0"/>
            </a:endParaRPr>
          </a:p>
          <a:p>
            <a:pPr marL="720725" indent="-720725"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      You should work harder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before it’s 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too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late</a:t>
            </a:r>
            <a:r>
              <a:rPr lang="en-US" altLang="zh-CN" dirty="0">
                <a:cs typeface="Times New Roman" panose="02020603050405020304" pitchFamily="18" charset="0"/>
              </a:rPr>
              <a:t> to catch up.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407368" y="692696"/>
            <a:ext cx="11161240" cy="5410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514350" indent="-514350" eaLnBrk="0" hangingPunct="0">
              <a:tabLst>
                <a:tab pos="1249363" algn="l"/>
                <a:tab pos="1341438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1249363" algn="l"/>
                <a:tab pos="1341438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tabLst>
                <a:tab pos="1249363" algn="l"/>
                <a:tab pos="1341438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1249363" algn="l"/>
                <a:tab pos="1341438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1249363" algn="l"/>
                <a:tab pos="1341438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249363" algn="l"/>
                <a:tab pos="1341438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249363" algn="l"/>
                <a:tab pos="1341438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249363" algn="l"/>
                <a:tab pos="1341438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249363" algn="l"/>
                <a:tab pos="1341438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zh-CN" dirty="0" smtClean="0">
                <a:cs typeface="Times New Roman" panose="02020603050405020304" pitchFamily="18" charset="0"/>
              </a:rPr>
              <a:t>1. And </a:t>
            </a:r>
            <a:r>
              <a:rPr lang="en-US" altLang="zh-CN" dirty="0">
                <a:cs typeface="Times New Roman" panose="02020603050405020304" pitchFamily="18" charset="0"/>
              </a:rPr>
              <a:t>twenty percent do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not </a:t>
            </a:r>
            <a:r>
              <a:rPr lang="en-US" altLang="zh-CN" dirty="0">
                <a:cs typeface="Times New Roman" panose="02020603050405020304" pitchFamily="18" charset="0"/>
              </a:rPr>
              <a:t>exercise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at all</a:t>
            </a:r>
            <a:r>
              <a:rPr lang="en-US" altLang="zh-CN" dirty="0" smtClean="0">
                <a:cs typeface="Times New Roman" panose="02020603050405020304" pitchFamily="18" charset="0"/>
              </a:rPr>
              <a:t>!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zh-CN" dirty="0" smtClean="0">
                <a:cs typeface="Times New Roman" panose="02020603050405020304" pitchFamily="18" charset="0"/>
              </a:rPr>
              <a:t>    </a:t>
            </a:r>
            <a:r>
              <a:rPr lang="zh-CN" altLang="en-US" dirty="0" smtClean="0">
                <a:cs typeface="Times New Roman" panose="02020603050405020304" pitchFamily="18" charset="0"/>
              </a:rPr>
              <a:t>还有百分之二十的同学根本就锻炼！</a:t>
            </a:r>
            <a:endParaRPr lang="en-US" altLang="zh-CN" dirty="0">
              <a:cs typeface="Times New Roman" panose="02020603050405020304" pitchFamily="18" charset="0"/>
            </a:endParaRP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  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not … at all 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   根本</a:t>
            </a:r>
            <a:r>
              <a:rPr lang="zh-CN" altLang="en-US" dirty="0">
                <a:solidFill>
                  <a:srgbClr val="FF0000"/>
                </a:solidFill>
                <a:cs typeface="Times New Roman" panose="02020603050405020304" pitchFamily="18" charset="0"/>
              </a:rPr>
              <a:t>不；完全不；一点也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不</a:t>
            </a:r>
            <a:endParaRPr lang="en-US" altLang="zh-CN" dirty="0" smtClean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    </a:t>
            </a:r>
            <a:r>
              <a:rPr lang="en-US" altLang="zh-CN" dirty="0" smtClean="0">
                <a:cs typeface="Times New Roman" panose="02020603050405020304" pitchFamily="18" charset="0"/>
              </a:rPr>
              <a:t>e.g</a:t>
            </a:r>
            <a:r>
              <a:rPr lang="en-US" altLang="zh-CN" dirty="0">
                <a:cs typeface="Times New Roman" panose="02020603050405020304" pitchFamily="18" charset="0"/>
              </a:rPr>
              <a:t>. Andy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isn’t</a:t>
            </a:r>
            <a:r>
              <a:rPr lang="en-US" altLang="zh-CN" dirty="0">
                <a:cs typeface="Times New Roman" panose="02020603050405020304" pitchFamily="18" charset="0"/>
              </a:rPr>
              <a:t> good at playing chess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at all</a:t>
            </a:r>
            <a:r>
              <a:rPr lang="en-US" altLang="zh-CN" dirty="0">
                <a:cs typeface="Times New Roman" panose="02020603050405020304" pitchFamily="18" charset="0"/>
              </a:rPr>
              <a:t>.</a:t>
            </a:r>
            <a:endParaRPr lang="en-US" altLang="zh-CN" dirty="0" smtClean="0">
              <a:cs typeface="Times New Roman" panose="02020603050405020304" pitchFamily="18" charset="0"/>
            </a:endParaRP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  </a:t>
            </a:r>
            <a:r>
              <a:rPr lang="en-US" altLang="zh-CN" dirty="0" smtClean="0">
                <a:solidFill>
                  <a:srgbClr val="0000FF"/>
                </a:solidFill>
                <a:cs typeface="Times New Roman" panose="02020603050405020304" pitchFamily="18" charset="0"/>
              </a:rPr>
              <a:t>【</a:t>
            </a:r>
            <a:r>
              <a:rPr lang="zh-CN" altLang="en-US" dirty="0">
                <a:solidFill>
                  <a:srgbClr val="0000FF"/>
                </a:solidFill>
                <a:cs typeface="Times New Roman" panose="02020603050405020304" pitchFamily="18" charset="0"/>
              </a:rPr>
              <a:t>拓展</a:t>
            </a:r>
            <a:r>
              <a:rPr lang="en-US" altLang="zh-CN" dirty="0" smtClean="0">
                <a:solidFill>
                  <a:srgbClr val="0000FF"/>
                </a:solidFill>
                <a:cs typeface="Times New Roman" panose="02020603050405020304" pitchFamily="18" charset="0"/>
              </a:rPr>
              <a:t>】</a:t>
            </a: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    not 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at 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all</a:t>
            </a:r>
            <a:r>
              <a:rPr lang="zh-CN" altLang="en-US" dirty="0">
                <a:solidFill>
                  <a:srgbClr val="FF0000"/>
                </a:solidFill>
                <a:cs typeface="Times New Roman" panose="02020603050405020304" pitchFamily="18" charset="0"/>
              </a:rPr>
              <a:t>它还可用于交际中，作回答道谢的客套语，意为“不用谢，哪儿的话”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。</a:t>
            </a:r>
            <a:endParaRPr lang="en-US" altLang="zh-CN" dirty="0" smtClean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    </a:t>
            </a:r>
            <a:r>
              <a:rPr lang="en-US" altLang="zh-CN" dirty="0">
                <a:cs typeface="Times New Roman" panose="02020603050405020304" pitchFamily="18" charset="0"/>
              </a:rPr>
              <a:t>e.g. —Thanks for your help, Grace.</a:t>
            </a: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 smtClean="0">
                <a:cs typeface="Times New Roman" panose="02020603050405020304" pitchFamily="18" charset="0"/>
              </a:rPr>
              <a:t>           —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Not at all</a:t>
            </a:r>
            <a:r>
              <a:rPr lang="en-US" altLang="zh-CN" dirty="0">
                <a:cs typeface="Times New Roman" panose="02020603050405020304" pitchFamily="18" charset="0"/>
              </a:rPr>
              <a:t>.</a:t>
            </a:r>
            <a:endParaRPr lang="en-US" altLang="zh-CN" dirty="0" smtClean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271464" y="1196752"/>
            <a:ext cx="9721080" cy="48751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320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【</a:t>
            </a:r>
            <a:r>
              <a:rPr kumimoji="0" lang="zh-CN" altLang="en-US" sz="320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语境应</a:t>
            </a:r>
            <a:r>
              <a:rPr kumimoji="0" lang="zh-CN" sz="320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用</a:t>
            </a:r>
            <a:r>
              <a:rPr kumimoji="0" lang="zh-CN" altLang="zh-CN" sz="320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】</a:t>
            </a:r>
          </a:p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I</a:t>
            </a:r>
            <a:r>
              <a:rPr lang="en-US" altLang="zh-CN" sz="32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zh-CN" altLang="en-US" sz="32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汉译英</a:t>
            </a:r>
            <a:endParaRPr lang="en-US" altLang="zh-CN" sz="3200" dirty="0" smtClean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10000"/>
              </a:lnSpc>
            </a:pPr>
            <a:r>
              <a:rPr lang="zh-CN" altLang="en-US" sz="3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这</a:t>
            </a:r>
            <a:r>
              <a:rPr lang="zh-CN" alt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只猫一点也不可爱</a:t>
            </a:r>
            <a:r>
              <a:rPr lang="zh-CN" altLang="en-US" sz="3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32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10000"/>
              </a:lnSpc>
            </a:pPr>
            <a:r>
              <a:rPr lang="en-US" altLang="zh-CN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cat isn't cute at all. </a:t>
            </a:r>
            <a:endParaRPr kumimoji="0" lang="en-US" altLang="zh-CN" sz="320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10000"/>
              </a:lnSpc>
            </a:pPr>
            <a:r>
              <a:rPr kumimoji="0" lang="en-US" altLang="zh-CN" sz="320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II. </a:t>
            </a:r>
            <a:r>
              <a:rPr kumimoji="0" lang="zh-CN" altLang="en-US" sz="320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单项选择</a:t>
            </a:r>
          </a:p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—Thank you very much for speaking with us.</a:t>
            </a:r>
            <a:endParaRPr kumimoji="0" lang="en-US" altLang="zh-CN" sz="32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—_______.</a:t>
            </a:r>
            <a:endParaRPr kumimoji="0" lang="en-US" altLang="zh-CN" sz="32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A. Too bad                   B. Good idea</a:t>
            </a:r>
            <a:endParaRPr kumimoji="0" lang="en-US" altLang="zh-CN" sz="32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C. Not at all                 D. Of course not</a:t>
            </a:r>
            <a:endParaRPr kumimoji="0" lang="en-US" altLang="zh-CN" sz="60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67608" y="4465913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C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990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2" name="Text Box 4"/>
          <p:cNvSpPr txBox="1">
            <a:spLocks noChangeArrowheads="1"/>
          </p:cNvSpPr>
          <p:nvPr/>
        </p:nvSpPr>
        <p:spPr bwMode="auto">
          <a:xfrm>
            <a:off x="335360" y="764704"/>
            <a:ext cx="11449272" cy="541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46088" indent="-446088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625475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zh-CN" dirty="0"/>
              <a:t>2. Only </a:t>
            </a:r>
            <a:r>
              <a:rPr lang="en-US" altLang="zh-CN" dirty="0">
                <a:solidFill>
                  <a:srgbClr val="FF0000"/>
                </a:solidFill>
              </a:rPr>
              <a:t>two percent of the students watch</a:t>
            </a:r>
            <a:r>
              <a:rPr lang="en-US" altLang="zh-CN" dirty="0"/>
              <a:t> TV one to three times a week. </a:t>
            </a:r>
            <a:endParaRPr lang="en-US" altLang="zh-CN" dirty="0" smtClean="0"/>
          </a:p>
          <a:p>
            <a:pPr eaLnBrk="1" hangingPunct="1">
              <a:lnSpc>
                <a:spcPct val="12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只有百分之二的学生一周看一至三次电视。</a:t>
            </a:r>
            <a:endParaRPr lang="en-US" altLang="zh-CN" dirty="0" smtClean="0"/>
          </a:p>
          <a:p>
            <a:pPr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   Thirteen </a:t>
            </a:r>
            <a:r>
              <a:rPr lang="en-US" altLang="zh-CN" dirty="0">
                <a:solidFill>
                  <a:srgbClr val="FF0000"/>
                </a:solidFill>
              </a:rPr>
              <a:t>percent </a:t>
            </a:r>
            <a:r>
              <a:rPr lang="en-US" altLang="zh-CN" dirty="0"/>
              <a:t>watch TV four to six times a week</a:t>
            </a:r>
            <a:r>
              <a:rPr lang="en-US" altLang="zh-CN" dirty="0" smtClean="0"/>
              <a:t>.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zh-CN" dirty="0" smtClean="0"/>
              <a:t>    </a:t>
            </a:r>
            <a:r>
              <a:rPr lang="zh-CN" altLang="en-US" dirty="0" smtClean="0"/>
              <a:t>百分之十三的人一星期看四至六次电视。</a:t>
            </a:r>
            <a:endParaRPr lang="en-US" altLang="zh-CN" dirty="0"/>
          </a:p>
          <a:p>
            <a:pPr eaLnBrk="1" hangingPunct="1">
              <a:lnSpc>
                <a:spcPct val="120000"/>
              </a:lnSpc>
            </a:pPr>
            <a:r>
              <a:rPr lang="en-US" altLang="zh-CN" dirty="0"/>
              <a:t>    </a:t>
            </a:r>
            <a:r>
              <a:rPr lang="en-US" altLang="zh-CN" dirty="0">
                <a:solidFill>
                  <a:srgbClr val="FF0000"/>
                </a:solidFill>
              </a:rPr>
              <a:t>What percent of</a:t>
            </a:r>
            <a:r>
              <a:rPr lang="en-US" altLang="zh-CN" dirty="0"/>
              <a:t> the students do not exercise at all</a:t>
            </a:r>
            <a:r>
              <a:rPr lang="en-US" altLang="zh-CN" dirty="0" smtClean="0"/>
              <a:t>?</a:t>
            </a:r>
          </a:p>
          <a:p>
            <a:pPr eaLnBrk="1" hangingPunct="1">
              <a:lnSpc>
                <a:spcPct val="120000"/>
              </a:lnSpc>
            </a:pPr>
            <a:r>
              <a:rPr lang="zh-CN" altLang="en-US" dirty="0" smtClean="0"/>
              <a:t>    百分之多少</a:t>
            </a:r>
            <a:r>
              <a:rPr lang="zh-CN" altLang="en-US" dirty="0"/>
              <a:t>的学生根本不</a:t>
            </a:r>
            <a:r>
              <a:rPr lang="zh-CN" altLang="en-US" dirty="0" smtClean="0"/>
              <a:t>运动</a:t>
            </a:r>
            <a:r>
              <a:rPr lang="en-US" altLang="zh-CN" dirty="0" smtClean="0"/>
              <a:t>?</a:t>
            </a:r>
            <a:endParaRPr lang="en-US" altLang="zh-CN" dirty="0"/>
          </a:p>
          <a:p>
            <a:pPr eaLnBrk="1" hangingPunct="1">
              <a:lnSpc>
                <a:spcPct val="120000"/>
              </a:lnSpc>
            </a:pPr>
            <a:r>
              <a:rPr lang="en-US" altLang="zh-CN" dirty="0"/>
              <a:t>    </a:t>
            </a:r>
            <a:r>
              <a:rPr lang="en-US" altLang="zh-CN" dirty="0">
                <a:solidFill>
                  <a:srgbClr val="FF0000"/>
                </a:solidFill>
              </a:rPr>
              <a:t>percent</a:t>
            </a:r>
            <a:r>
              <a:rPr lang="zh-CN" altLang="en-US" dirty="0">
                <a:solidFill>
                  <a:srgbClr val="FF0000"/>
                </a:solidFill>
              </a:rPr>
              <a:t>  </a:t>
            </a:r>
            <a:r>
              <a:rPr lang="en-US" altLang="zh-CN" i="1" dirty="0">
                <a:solidFill>
                  <a:srgbClr val="FF0000"/>
                </a:solidFill>
              </a:rPr>
              <a:t>n.</a:t>
            </a:r>
            <a:r>
              <a:rPr lang="en-US" altLang="zh-CN" dirty="0">
                <a:solidFill>
                  <a:srgbClr val="FF0000"/>
                </a:solidFill>
              </a:rPr>
              <a:t>   </a:t>
            </a:r>
            <a:r>
              <a:rPr lang="zh-CN" altLang="en-US" dirty="0">
                <a:solidFill>
                  <a:srgbClr val="FF0000"/>
                </a:solidFill>
              </a:rPr>
              <a:t>百分之</a:t>
            </a:r>
            <a:r>
              <a:rPr lang="en-US" altLang="zh-CN" dirty="0">
                <a:solidFill>
                  <a:srgbClr val="FF0000"/>
                </a:solidFill>
                <a:latin typeface="+mj-ea"/>
                <a:ea typeface="+mj-ea"/>
              </a:rPr>
              <a:t>……</a:t>
            </a:r>
          </a:p>
          <a:p>
            <a:pPr marL="892175" indent="-892175" eaLnBrk="1" hangingPunct="1">
              <a:lnSpc>
                <a:spcPct val="120000"/>
              </a:lnSpc>
            </a:pPr>
            <a:r>
              <a:rPr lang="zh-CN" altLang="en-US" dirty="0">
                <a:solidFill>
                  <a:srgbClr val="0000FF"/>
                </a:solidFill>
              </a:rPr>
              <a:t>    </a:t>
            </a:r>
            <a:r>
              <a:rPr lang="en-US" altLang="zh-CN" dirty="0" smtClean="0"/>
              <a:t>1) </a:t>
            </a:r>
            <a:r>
              <a:rPr lang="zh-CN" altLang="en-US" dirty="0" smtClean="0">
                <a:solidFill>
                  <a:srgbClr val="0000FF"/>
                </a:solidFill>
              </a:rPr>
              <a:t>百分数</a:t>
            </a:r>
            <a:r>
              <a:rPr lang="zh-CN" altLang="en-US" dirty="0">
                <a:solidFill>
                  <a:srgbClr val="0000FF"/>
                </a:solidFill>
              </a:rPr>
              <a:t>的表达形</a:t>
            </a:r>
            <a:r>
              <a:rPr lang="zh-CN" altLang="en-US" dirty="0" smtClean="0">
                <a:solidFill>
                  <a:srgbClr val="0000FF"/>
                </a:solidFill>
              </a:rPr>
              <a:t>式</a:t>
            </a:r>
            <a:r>
              <a:rPr lang="zh-CN" altLang="en-US" dirty="0">
                <a:solidFill>
                  <a:srgbClr val="0000FF"/>
                </a:solidFill>
              </a:rPr>
              <a:t>：</a:t>
            </a:r>
            <a:r>
              <a:rPr lang="zh-CN" altLang="en-US" dirty="0" smtClean="0">
                <a:solidFill>
                  <a:srgbClr val="FF0000"/>
                </a:solidFill>
              </a:rPr>
              <a:t>基</a:t>
            </a:r>
            <a:r>
              <a:rPr lang="zh-CN" altLang="en-US" dirty="0">
                <a:solidFill>
                  <a:srgbClr val="FF0000"/>
                </a:solidFill>
              </a:rPr>
              <a:t>数词</a:t>
            </a:r>
            <a:r>
              <a:rPr lang="en-US" altLang="zh-CN" dirty="0">
                <a:solidFill>
                  <a:srgbClr val="FF0000"/>
                </a:solidFill>
              </a:rPr>
              <a:t>+ </a:t>
            </a:r>
            <a:r>
              <a:rPr lang="en-US" altLang="zh-CN" dirty="0" smtClean="0">
                <a:solidFill>
                  <a:srgbClr val="FF0000"/>
                </a:solidFill>
              </a:rPr>
              <a:t>percent</a:t>
            </a:r>
            <a:r>
              <a:rPr lang="zh-CN" altLang="en-US" dirty="0" smtClean="0">
                <a:solidFill>
                  <a:srgbClr val="FF0000"/>
                </a:solidFill>
              </a:rPr>
              <a:t>，</a:t>
            </a:r>
            <a:r>
              <a:rPr lang="en-US" altLang="zh-CN" dirty="0"/>
              <a:t>percent</a:t>
            </a:r>
            <a:r>
              <a:rPr lang="zh-CN" altLang="en-US" dirty="0"/>
              <a:t>无复数形式。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42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42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Text Box 2"/>
          <p:cNvSpPr txBox="1">
            <a:spLocks noChangeArrowheads="1"/>
          </p:cNvSpPr>
          <p:nvPr/>
        </p:nvSpPr>
        <p:spPr bwMode="auto">
          <a:xfrm>
            <a:off x="551384" y="1268760"/>
            <a:ext cx="11233248" cy="4573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46088" indent="-446088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625475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en-US" altLang="zh-CN" dirty="0" smtClean="0"/>
              <a:t>2) </a:t>
            </a:r>
            <a:r>
              <a:rPr lang="zh-CN" altLang="en-US" dirty="0" smtClean="0">
                <a:solidFill>
                  <a:srgbClr val="FF0000"/>
                </a:solidFill>
              </a:rPr>
              <a:t>当</a:t>
            </a:r>
            <a:r>
              <a:rPr lang="zh-CN" altLang="en-US" dirty="0">
                <a:solidFill>
                  <a:srgbClr val="FF0000"/>
                </a:solidFill>
              </a:rPr>
              <a:t>“百分数</a:t>
            </a:r>
            <a:r>
              <a:rPr lang="en-US" altLang="zh-CN" dirty="0">
                <a:solidFill>
                  <a:srgbClr val="FF0000"/>
                </a:solidFill>
              </a:rPr>
              <a:t>+ of + the +</a:t>
            </a:r>
            <a:r>
              <a:rPr lang="zh-CN" altLang="en-US" dirty="0">
                <a:solidFill>
                  <a:srgbClr val="FF0000"/>
                </a:solidFill>
              </a:rPr>
              <a:t>名词”作主语时，谓语动词的单复数形式由</a:t>
            </a:r>
            <a:r>
              <a:rPr lang="en-US" altLang="zh-CN" dirty="0">
                <a:solidFill>
                  <a:srgbClr val="FF0000"/>
                </a:solidFill>
              </a:rPr>
              <a:t>of</a:t>
            </a:r>
            <a:r>
              <a:rPr lang="zh-CN" altLang="en-US" dirty="0">
                <a:solidFill>
                  <a:srgbClr val="FF0000"/>
                </a:solidFill>
              </a:rPr>
              <a:t>后面的名词的数来决定，即：</a:t>
            </a:r>
            <a:r>
              <a:rPr lang="en-US" altLang="zh-CN" dirty="0"/>
              <a:t>of</a:t>
            </a:r>
            <a:r>
              <a:rPr lang="zh-CN" altLang="en-US" dirty="0"/>
              <a:t>后面是可数名词的复数形式时，谓语动词用复数形式；</a:t>
            </a:r>
            <a:r>
              <a:rPr lang="en-US" altLang="zh-CN" dirty="0"/>
              <a:t>of </a:t>
            </a:r>
            <a:r>
              <a:rPr lang="zh-CN" altLang="en-US" dirty="0"/>
              <a:t>后面是不可数名词或可数名词的单数形式时，谓语动词用单数形式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eaLnBrk="1" hangingPunct="1">
              <a:lnSpc>
                <a:spcPct val="130000"/>
              </a:lnSpc>
            </a:pPr>
            <a:r>
              <a:rPr lang="en-US" altLang="zh-CN" dirty="0" smtClean="0"/>
              <a:t>3) </a:t>
            </a:r>
            <a:r>
              <a:rPr lang="zh-CN" altLang="en-US" dirty="0" smtClean="0">
                <a:solidFill>
                  <a:srgbClr val="FF0000"/>
                </a:solidFill>
              </a:rPr>
              <a:t>再次</a:t>
            </a:r>
            <a:r>
              <a:rPr lang="zh-CN" altLang="en-US" dirty="0">
                <a:solidFill>
                  <a:srgbClr val="FF0000"/>
                </a:solidFill>
              </a:rPr>
              <a:t>使用“百分数</a:t>
            </a:r>
            <a:r>
              <a:rPr lang="en-US" altLang="zh-CN" dirty="0">
                <a:solidFill>
                  <a:srgbClr val="FF0000"/>
                </a:solidFill>
              </a:rPr>
              <a:t>+ of + the +</a:t>
            </a:r>
            <a:r>
              <a:rPr lang="zh-CN" altLang="en-US" dirty="0">
                <a:solidFill>
                  <a:srgbClr val="FF0000"/>
                </a:solidFill>
              </a:rPr>
              <a:t>名词”结构时</a:t>
            </a:r>
            <a:r>
              <a:rPr lang="zh-CN" altLang="en-US" dirty="0"/>
              <a:t>，如果该名词在前面已经提到，则</a:t>
            </a:r>
            <a:r>
              <a:rPr lang="zh-CN" altLang="en-US" dirty="0">
                <a:solidFill>
                  <a:srgbClr val="FF0000"/>
                </a:solidFill>
              </a:rPr>
              <a:t>可省略“</a:t>
            </a:r>
            <a:r>
              <a:rPr lang="en-US" altLang="zh-CN" dirty="0">
                <a:solidFill>
                  <a:srgbClr val="FF0000"/>
                </a:solidFill>
              </a:rPr>
              <a:t>of+ the+</a:t>
            </a:r>
            <a:r>
              <a:rPr lang="zh-CN" altLang="en-US" dirty="0">
                <a:solidFill>
                  <a:srgbClr val="FF0000"/>
                </a:solidFill>
              </a:rPr>
              <a:t>名词”部分</a:t>
            </a:r>
            <a:r>
              <a:rPr lang="zh-CN" altLang="en-US" dirty="0" smtClean="0">
                <a:solidFill>
                  <a:srgbClr val="FF0000"/>
                </a:solidFill>
              </a:rPr>
              <a:t>。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eaLnBrk="1" hangingPunct="1">
              <a:lnSpc>
                <a:spcPct val="130000"/>
              </a:lnSpc>
            </a:pPr>
            <a:r>
              <a:rPr lang="en-US" altLang="zh-CN" dirty="0" smtClean="0"/>
              <a:t>4) </a:t>
            </a:r>
            <a:r>
              <a:rPr lang="zh-CN" altLang="en-US" dirty="0" smtClean="0">
                <a:solidFill>
                  <a:srgbClr val="FF0000"/>
                </a:solidFill>
              </a:rPr>
              <a:t>对</a:t>
            </a:r>
            <a:r>
              <a:rPr lang="en-US" altLang="zh-CN" dirty="0">
                <a:solidFill>
                  <a:srgbClr val="FF0000"/>
                </a:solidFill>
              </a:rPr>
              <a:t>percent</a:t>
            </a:r>
            <a:r>
              <a:rPr lang="zh-CN" altLang="en-US" dirty="0">
                <a:solidFill>
                  <a:srgbClr val="FF0000"/>
                </a:solidFill>
              </a:rPr>
              <a:t>前面的基数词提问时用疑问词</a:t>
            </a:r>
            <a:r>
              <a:rPr lang="en-US" altLang="zh-CN" dirty="0">
                <a:solidFill>
                  <a:srgbClr val="FF0000"/>
                </a:solidFill>
              </a:rPr>
              <a:t>what</a:t>
            </a:r>
            <a:r>
              <a:rPr lang="zh-CN" altLang="en-US" dirty="0">
                <a:solidFill>
                  <a:srgbClr val="FF0000"/>
                </a:solidFill>
              </a:rPr>
              <a:t>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5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5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839416" y="1268760"/>
            <a:ext cx="10585176" cy="422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446088" indent="-446088">
              <a:lnSpc>
                <a:spcPct val="120000"/>
              </a:lnSpc>
            </a:pPr>
            <a:r>
              <a:rPr lang="zh-CN" altLang="zh-CN" sz="3200" dirty="0" smtClean="0">
                <a:solidFill>
                  <a:srgbClr val="0000FF"/>
                </a:solidFill>
              </a:rPr>
              <a:t>【</a:t>
            </a:r>
            <a:r>
              <a:rPr lang="zh-CN" altLang="en-US" sz="3200" dirty="0">
                <a:solidFill>
                  <a:srgbClr val="0000FF"/>
                </a:solidFill>
              </a:rPr>
              <a:t>语</a:t>
            </a:r>
            <a:r>
              <a:rPr lang="zh-CN" altLang="en-US" sz="3200" dirty="0" smtClean="0">
                <a:solidFill>
                  <a:srgbClr val="0000FF"/>
                </a:solidFill>
              </a:rPr>
              <a:t>境应用</a:t>
            </a:r>
            <a:r>
              <a:rPr lang="zh-CN" altLang="zh-CN" sz="3200" dirty="0" smtClean="0">
                <a:solidFill>
                  <a:srgbClr val="0000FF"/>
                </a:solidFill>
              </a:rPr>
              <a:t>】</a:t>
            </a:r>
            <a:r>
              <a:rPr lang="zh-CN" altLang="zh-CN" sz="3200" dirty="0">
                <a:solidFill>
                  <a:srgbClr val="0000FF"/>
                </a:solidFill>
              </a:rPr>
              <a:t>选</a:t>
            </a:r>
            <a:r>
              <a:rPr lang="zh-CN" altLang="zh-CN" sz="3200" dirty="0" smtClean="0">
                <a:solidFill>
                  <a:srgbClr val="0000FF"/>
                </a:solidFill>
              </a:rPr>
              <a:t>词填空</a:t>
            </a:r>
            <a:endParaRPr lang="zh-CN" altLang="zh-CN" sz="3200" dirty="0">
              <a:solidFill>
                <a:srgbClr val="0000FF"/>
              </a:solidFill>
            </a:endParaRPr>
          </a:p>
          <a:p>
            <a:pPr marL="446088" indent="-446088">
              <a:lnSpc>
                <a:spcPct val="120000"/>
              </a:lnSpc>
            </a:pPr>
            <a:r>
              <a:rPr lang="en-US" altLang="zh-CN" sz="3200" dirty="0" smtClean="0"/>
              <a:t>1</a:t>
            </a:r>
            <a:r>
              <a:rPr lang="en-US" altLang="zh-CN" sz="3200" dirty="0"/>
              <a:t>) </a:t>
            </a:r>
            <a:r>
              <a:rPr lang="en-US" altLang="zh-CN" sz="3200" dirty="0" smtClean="0"/>
              <a:t>30 </a:t>
            </a:r>
            <a:r>
              <a:rPr lang="en-US" altLang="zh-CN" sz="3200" dirty="0"/>
              <a:t>percent of our drinking water _______(comes / come) from that river.</a:t>
            </a:r>
          </a:p>
          <a:p>
            <a:pPr marL="446088" indent="-446088">
              <a:lnSpc>
                <a:spcPct val="120000"/>
              </a:lnSpc>
            </a:pPr>
            <a:r>
              <a:rPr lang="en-US" altLang="zh-CN" sz="3200" dirty="0" smtClean="0"/>
              <a:t>2</a:t>
            </a:r>
            <a:r>
              <a:rPr lang="en-US" altLang="zh-CN" sz="3200" dirty="0"/>
              <a:t>) _______(What / How much) percent of the children watch TV every day?</a:t>
            </a:r>
          </a:p>
          <a:p>
            <a:pPr marL="446088" indent="-446088">
              <a:lnSpc>
                <a:spcPct val="120000"/>
              </a:lnSpc>
            </a:pPr>
            <a:r>
              <a:rPr lang="en-US" altLang="zh-CN" sz="3200" dirty="0" smtClean="0"/>
              <a:t>3</a:t>
            </a:r>
            <a:r>
              <a:rPr lang="en-US" altLang="zh-CN" sz="3200" dirty="0"/>
              <a:t>) 80 percent of the teachers in our school _______(is / are) women teachers.</a:t>
            </a:r>
          </a:p>
        </p:txBody>
      </p:sp>
      <p:sp>
        <p:nvSpPr>
          <p:cNvPr id="3" name="矩形 2"/>
          <p:cNvSpPr/>
          <p:nvPr/>
        </p:nvSpPr>
        <p:spPr>
          <a:xfrm>
            <a:off x="8544272" y="4284385"/>
            <a:ext cx="7478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are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176120" y="1916832"/>
            <a:ext cx="125707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comes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43472" y="3090797"/>
            <a:ext cx="11641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What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263352" y="620688"/>
            <a:ext cx="11593288" cy="60016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514350" indent="-5143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/>
              <a:t>3. </a:t>
            </a:r>
            <a:r>
              <a:rPr lang="en-US" altLang="zh-CN" dirty="0">
                <a:solidFill>
                  <a:srgbClr val="FF0000"/>
                </a:solidFill>
              </a:rPr>
              <a:t>Although</a:t>
            </a:r>
            <a:r>
              <a:rPr lang="en-US" altLang="zh-CN" dirty="0"/>
              <a:t> many students like to watch sports, game shows are the most popular</a:t>
            </a:r>
            <a:r>
              <a:rPr lang="en-US" altLang="zh-CN" dirty="0" smtClean="0"/>
              <a:t>.</a:t>
            </a: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虽然许多学生喜欢观看体育节目，但游戏类节目却是最受欢迎的。</a:t>
            </a:r>
            <a:endParaRPr lang="en-US" altLang="zh-CN" dirty="0"/>
          </a:p>
          <a:p>
            <a:pPr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    although  </a:t>
            </a:r>
            <a:r>
              <a:rPr lang="en-US" altLang="zh-CN" i="1" dirty="0">
                <a:solidFill>
                  <a:srgbClr val="FF0000"/>
                </a:solidFill>
                <a:cs typeface="Times New Roman" panose="02020603050405020304" pitchFamily="18" charset="0"/>
              </a:rPr>
              <a:t>conj</a:t>
            </a:r>
            <a:r>
              <a:rPr lang="en-US" altLang="zh-CN" dirty="0">
                <a:solidFill>
                  <a:srgbClr val="FF0000"/>
                </a:solidFill>
                <a:cs typeface="Times New Roman" panose="02020603050405020304" pitchFamily="18" charset="0"/>
              </a:rPr>
              <a:t>.   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尽管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; 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虽然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; 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即使</a:t>
            </a:r>
            <a:endParaRPr lang="en-US" altLang="zh-CN" dirty="0" smtClean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marL="450850" indent="-450850"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cs typeface="Times New Roman" panose="02020603050405020304" pitchFamily="18" charset="0"/>
              </a:rPr>
              <a:t>   </a:t>
            </a:r>
            <a:r>
              <a:rPr lang="zh-CN" altLang="en-US" dirty="0" smtClean="0">
                <a:cs typeface="Times New Roman" panose="02020603050405020304" pitchFamily="18" charset="0"/>
              </a:rPr>
              <a:t>在英语表达习惯中，当表示</a:t>
            </a:r>
            <a:r>
              <a:rPr lang="en-US" altLang="zh-CN" dirty="0"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“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虽然</a:t>
            </a:r>
            <a:r>
              <a:rPr lang="en-US" altLang="zh-CN" dirty="0" smtClean="0">
                <a:solidFill>
                  <a:srgbClr val="FF0000"/>
                </a:solidFill>
                <a:latin typeface="+mn-ea"/>
                <a:ea typeface="+mn-ea"/>
                <a:cs typeface="Times New Roman" panose="02020603050405020304" pitchFamily="18" charset="0"/>
              </a:rPr>
              <a:t>……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, 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但是</a:t>
            </a:r>
            <a:r>
              <a:rPr lang="en-US" altLang="zh-CN" dirty="0" smtClean="0">
                <a:solidFill>
                  <a:srgbClr val="FF0000"/>
                </a:solidFill>
                <a:latin typeface="+mn-ea"/>
                <a:ea typeface="+mn-ea"/>
                <a:cs typeface="Times New Roman" panose="02020603050405020304" pitchFamily="18" charset="0"/>
              </a:rPr>
              <a:t>……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” </a:t>
            </a:r>
            <a:r>
              <a:rPr lang="zh-CN" altLang="en-US" dirty="0" smtClean="0">
                <a:cs typeface="Times New Roman" panose="02020603050405020304" pitchFamily="18" charset="0"/>
              </a:rPr>
              <a:t>这样的意思时，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although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是不和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but</a:t>
            </a:r>
            <a:r>
              <a:rPr lang="zh-CN" altLang="en-US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在同一个句子中使用的，只能用其中一个。</a:t>
            </a:r>
            <a:endParaRPr lang="en-US" altLang="zh-CN" dirty="0">
              <a:solidFill>
                <a:srgbClr val="00B050"/>
              </a:solidFill>
              <a:cs typeface="Times New Roman" panose="02020603050405020304" pitchFamily="18" charset="0"/>
            </a:endParaRPr>
          </a:p>
          <a:p>
            <a:pPr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   </a:t>
            </a:r>
            <a:r>
              <a:rPr lang="en-US" altLang="zh-CN" dirty="0" smtClean="0">
                <a:cs typeface="Times New Roman" panose="02020603050405020304" pitchFamily="18" charset="0"/>
              </a:rPr>
              <a:t> e.g</a:t>
            </a:r>
            <a:r>
              <a:rPr lang="en-US" altLang="zh-CN" dirty="0">
                <a:cs typeface="Times New Roman" panose="02020603050405020304" pitchFamily="18" charset="0"/>
              </a:rPr>
              <a:t>. 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Although</a:t>
            </a:r>
            <a:r>
              <a:rPr lang="en-US" altLang="zh-CN" dirty="0" smtClean="0">
                <a:cs typeface="Times New Roman" panose="02020603050405020304" pitchFamily="18" charset="0"/>
              </a:rPr>
              <a:t> the car </a:t>
            </a:r>
            <a:r>
              <a:rPr lang="en-US" altLang="zh-CN" dirty="0" smtClean="0">
                <a:cs typeface="Times New Roman" panose="02020603050405020304" pitchFamily="18" charset="0"/>
              </a:rPr>
              <a:t>is </a:t>
            </a:r>
            <a:r>
              <a:rPr lang="en-US" altLang="zh-CN" dirty="0" smtClean="0">
                <a:cs typeface="Times New Roman" panose="02020603050405020304" pitchFamily="18" charset="0"/>
              </a:rPr>
              <a:t>old, it still runs well.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zh-CN" dirty="0"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cs typeface="Times New Roman" panose="02020603050405020304" pitchFamily="18" charset="0"/>
              </a:rPr>
              <a:t>           The car is old, </a:t>
            </a:r>
            <a:r>
              <a:rPr lang="en-US" altLang="zh-CN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but </a:t>
            </a:r>
            <a:r>
              <a:rPr lang="en-US" altLang="zh-CN" dirty="0" smtClean="0">
                <a:cs typeface="Times New Roman" panose="02020603050405020304" pitchFamily="18" charset="0"/>
              </a:rPr>
              <a:t>it still runs well.</a:t>
            </a:r>
            <a:endParaRPr lang="en-US" altLang="zh-CN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67408" y="778371"/>
            <a:ext cx="11089232" cy="1274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I don’t want to go to bed, </a:t>
            </a:r>
            <a:r>
              <a:rPr lang="en-US" altLang="zh-CN" sz="3200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although</a:t>
            </a: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 it’s past midnight.</a:t>
            </a:r>
          </a:p>
          <a:p>
            <a:pPr lvl="0">
              <a:lnSpc>
                <a:spcPct val="120000"/>
              </a:lnSpc>
            </a:pP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It’s past midnight, </a:t>
            </a:r>
            <a:r>
              <a:rPr lang="en-US" altLang="zh-CN" sz="3200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but</a:t>
            </a:r>
            <a:r>
              <a:rPr lang="en-US" altLang="zh-CN" sz="3200" dirty="0" smtClean="0">
                <a:solidFill>
                  <a:srgbClr val="000000"/>
                </a:solidFill>
                <a:cs typeface="Times New Roman" panose="02020603050405020304" pitchFamily="18" charset="0"/>
              </a:rPr>
              <a:t> I don’t want to go to bed.</a:t>
            </a:r>
            <a:endParaRPr lang="en-US" altLang="zh-CN" sz="3200" dirty="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479376" y="2204864"/>
            <a:ext cx="10801200" cy="422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533400" indent="-533400">
              <a:lnSpc>
                <a:spcPct val="120000"/>
              </a:lnSpc>
            </a:pPr>
            <a:r>
              <a:rPr lang="en-US" altLang="zh-CN" sz="3200" dirty="0">
                <a:solidFill>
                  <a:srgbClr val="0000FF"/>
                </a:solidFill>
              </a:rPr>
              <a:t>【</a:t>
            </a:r>
            <a:r>
              <a:rPr lang="zh-CN" altLang="en-US" sz="3200" dirty="0">
                <a:solidFill>
                  <a:srgbClr val="0000FF"/>
                </a:solidFill>
              </a:rPr>
              <a:t>语境应用</a:t>
            </a:r>
            <a:r>
              <a:rPr lang="en-US" altLang="zh-CN" sz="3200" dirty="0" smtClean="0">
                <a:solidFill>
                  <a:srgbClr val="0000FF"/>
                </a:solidFill>
              </a:rPr>
              <a:t>】</a:t>
            </a:r>
          </a:p>
          <a:p>
            <a:pPr marL="533400" indent="-533400">
              <a:lnSpc>
                <a:spcPct val="120000"/>
              </a:lnSpc>
            </a:pPr>
            <a:r>
              <a:rPr lang="en-US" altLang="zh-CN" sz="3200" dirty="0">
                <a:solidFill>
                  <a:srgbClr val="0000FF"/>
                </a:solidFill>
              </a:rPr>
              <a:t> </a:t>
            </a:r>
            <a:r>
              <a:rPr lang="en-US" altLang="zh-CN" sz="3200" dirty="0" smtClean="0">
                <a:solidFill>
                  <a:srgbClr val="0000FF"/>
                </a:solidFill>
              </a:rPr>
              <a:t>I. </a:t>
            </a:r>
            <a:r>
              <a:rPr lang="zh-CN" altLang="en-US" sz="3200" dirty="0" smtClean="0">
                <a:solidFill>
                  <a:srgbClr val="0000FF"/>
                </a:solidFill>
              </a:rPr>
              <a:t>单项选择</a:t>
            </a:r>
            <a:endParaRPr lang="zh-CN" altLang="en-US" sz="3200" dirty="0">
              <a:solidFill>
                <a:srgbClr val="0000FF"/>
              </a:solidFill>
            </a:endParaRPr>
          </a:p>
          <a:p>
            <a:pPr marL="533400" indent="-533400">
              <a:lnSpc>
                <a:spcPct val="120000"/>
              </a:lnSpc>
            </a:pPr>
            <a:r>
              <a:rPr lang="en-US" altLang="zh-CN" sz="3200" dirty="0" smtClean="0"/>
              <a:t>     1</a:t>
            </a:r>
            <a:r>
              <a:rPr lang="en-US" altLang="zh-CN" sz="3200" dirty="0"/>
              <a:t>) ________ it rained a lot, we enjoyed our holiday.</a:t>
            </a:r>
          </a:p>
          <a:p>
            <a:pPr marL="533400" indent="-533400">
              <a:lnSpc>
                <a:spcPct val="120000"/>
              </a:lnSpc>
            </a:pPr>
            <a:r>
              <a:rPr lang="en-US" altLang="zh-CN" sz="3200" dirty="0" smtClean="0"/>
              <a:t>         A</a:t>
            </a:r>
            <a:r>
              <a:rPr lang="en-US" altLang="zh-CN" sz="3200" dirty="0"/>
              <a:t>. Although    </a:t>
            </a:r>
            <a:r>
              <a:rPr lang="en-US" altLang="zh-CN" sz="3200" dirty="0" smtClean="0"/>
              <a:t>B</a:t>
            </a:r>
            <a:r>
              <a:rPr lang="en-US" altLang="zh-CN" sz="3200" dirty="0"/>
              <a:t>. Because    </a:t>
            </a:r>
            <a:r>
              <a:rPr lang="en-US" altLang="zh-CN" sz="3200" dirty="0" smtClean="0"/>
              <a:t>C</a:t>
            </a:r>
            <a:r>
              <a:rPr lang="en-US" altLang="zh-CN" sz="3200" dirty="0"/>
              <a:t>. Unless    </a:t>
            </a:r>
            <a:r>
              <a:rPr lang="en-US" altLang="zh-CN" sz="3200" dirty="0" smtClean="0"/>
              <a:t> </a:t>
            </a:r>
            <a:r>
              <a:rPr lang="en-US" altLang="zh-CN" sz="3200" dirty="0"/>
              <a:t>D. However</a:t>
            </a:r>
          </a:p>
          <a:p>
            <a:pPr marL="892175" indent="-892175">
              <a:lnSpc>
                <a:spcPct val="120000"/>
              </a:lnSpc>
            </a:pPr>
            <a:r>
              <a:rPr lang="en-US" altLang="zh-CN" sz="3200" dirty="0" smtClean="0"/>
              <a:t>     2</a:t>
            </a:r>
            <a:r>
              <a:rPr lang="en-US" altLang="zh-CN" sz="3200" dirty="0"/>
              <a:t>) ________ my grandpa is over 80 years old, he still looks strong and healthy.</a:t>
            </a:r>
          </a:p>
          <a:p>
            <a:pPr marL="533400" indent="-533400">
              <a:lnSpc>
                <a:spcPct val="120000"/>
              </a:lnSpc>
            </a:pPr>
            <a:r>
              <a:rPr lang="en-US" altLang="zh-CN" sz="3200" dirty="0" smtClean="0"/>
              <a:t>         A</a:t>
            </a:r>
            <a:r>
              <a:rPr lang="en-US" altLang="zh-CN" sz="3200" dirty="0"/>
              <a:t>. Although           </a:t>
            </a:r>
            <a:r>
              <a:rPr lang="en-US" altLang="zh-CN" sz="3200" dirty="0" smtClean="0"/>
              <a:t>  </a:t>
            </a:r>
            <a:r>
              <a:rPr lang="en-US" altLang="zh-CN" sz="3200" dirty="0"/>
              <a:t> B. Because   </a:t>
            </a:r>
            <a:r>
              <a:rPr lang="en-US" altLang="zh-CN" sz="3200" dirty="0" smtClean="0"/>
              <a:t>      C</a:t>
            </a:r>
            <a:r>
              <a:rPr lang="en-US" altLang="zh-CN" sz="3200" dirty="0"/>
              <a:t>. </a:t>
            </a:r>
            <a:r>
              <a:rPr lang="en-US" altLang="zh-CN" sz="3200" dirty="0" smtClean="0"/>
              <a:t>Unless</a:t>
            </a:r>
            <a:endParaRPr lang="en-US" altLang="zh-CN" sz="3200" dirty="0"/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1991544" y="3395405"/>
            <a:ext cx="647700" cy="63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sz="32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016368" y="4459164"/>
            <a:ext cx="647700" cy="63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sz="3200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232912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8" name="Text Box 4"/>
          <p:cNvSpPr txBox="1">
            <a:spLocks noChangeArrowheads="1"/>
          </p:cNvSpPr>
          <p:nvPr/>
        </p:nvSpPr>
        <p:spPr bwMode="auto">
          <a:xfrm>
            <a:off x="479376" y="1196752"/>
            <a:ext cx="11305256" cy="4819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533400" indent="-5334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811213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990600"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804863" indent="-804863" eaLnBrk="1" hangingPunct="1">
              <a:lnSpc>
                <a:spcPct val="120000"/>
              </a:lnSpc>
            </a:pPr>
            <a:r>
              <a:rPr lang="en-US" altLang="zh-CN" dirty="0" smtClean="0"/>
              <a:t>    3</a:t>
            </a:r>
            <a:r>
              <a:rPr lang="en-US" altLang="zh-CN" dirty="0"/>
              <a:t>) ________ it's a public holiday today, some firefighters in our city are still on duty.</a:t>
            </a: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 smtClean="0"/>
              <a:t>        A</a:t>
            </a:r>
            <a:r>
              <a:rPr lang="en-US" altLang="zh-CN" dirty="0"/>
              <a:t>. Although                B. Once   </a:t>
            </a:r>
            <a:r>
              <a:rPr lang="en-US" altLang="zh-CN" dirty="0" smtClean="0"/>
              <a:t>            </a:t>
            </a:r>
            <a:r>
              <a:rPr lang="en-US" altLang="zh-CN" dirty="0"/>
              <a:t>  </a:t>
            </a:r>
            <a:r>
              <a:rPr lang="en-US" altLang="zh-CN" dirty="0" smtClean="0"/>
              <a:t>C</a:t>
            </a:r>
            <a:r>
              <a:rPr lang="en-US" altLang="zh-CN" dirty="0"/>
              <a:t>. </a:t>
            </a:r>
            <a:r>
              <a:rPr lang="en-US" altLang="zh-CN" dirty="0" smtClean="0"/>
              <a:t>If</a:t>
            </a: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 smtClean="0">
                <a:solidFill>
                  <a:srgbClr val="0000FF"/>
                </a:solidFill>
              </a:rPr>
              <a:t>II. </a:t>
            </a:r>
            <a:r>
              <a:rPr lang="zh-CN" altLang="en-US" dirty="0" smtClean="0">
                <a:solidFill>
                  <a:srgbClr val="0000FF"/>
                </a:solidFill>
              </a:rPr>
              <a:t>翻译</a:t>
            </a:r>
            <a:r>
              <a:rPr lang="zh-CN" altLang="en-US" dirty="0">
                <a:solidFill>
                  <a:srgbClr val="0000FF"/>
                </a:solidFill>
              </a:rPr>
              <a:t>句子</a:t>
            </a:r>
          </a:p>
          <a:p>
            <a:pPr marL="446088" indent="-446088" eaLnBrk="1" hangingPunct="1">
              <a:lnSpc>
                <a:spcPct val="120000"/>
              </a:lnSpc>
            </a:pPr>
            <a:r>
              <a:rPr lang="zh-CN" altLang="en-US" dirty="0" smtClean="0"/>
              <a:t>     虽然</a:t>
            </a:r>
            <a:r>
              <a:rPr lang="en-US" altLang="zh-CN" dirty="0"/>
              <a:t>Tom</a:t>
            </a:r>
            <a:r>
              <a:rPr lang="zh-CN" altLang="en-US" dirty="0"/>
              <a:t>才五岁，但是他篮球打得很好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marL="539750" indent="-539750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     Although Tom is only 5 years old, he can play basketball well. / 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marL="446088" indent="-446088" eaLnBrk="1" hangingPunct="1">
              <a:lnSpc>
                <a:spcPct val="12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     Tom </a:t>
            </a:r>
            <a:r>
              <a:rPr lang="en-US" altLang="zh-CN" dirty="0">
                <a:solidFill>
                  <a:srgbClr val="FF0000"/>
                </a:solidFill>
              </a:rPr>
              <a:t>is only 5 years old, but he can play basketball well.</a:t>
            </a:r>
          </a:p>
        </p:txBody>
      </p:sp>
      <p:sp>
        <p:nvSpPr>
          <p:cNvPr id="93189" name="Text Box 5"/>
          <p:cNvSpPr txBox="1">
            <a:spLocks noChangeArrowheads="1"/>
          </p:cNvSpPr>
          <p:nvPr/>
        </p:nvSpPr>
        <p:spPr bwMode="auto">
          <a:xfrm>
            <a:off x="1847528" y="1228903"/>
            <a:ext cx="647700" cy="631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sz="3200" dirty="0">
                <a:solidFill>
                  <a:srgbClr val="FF0000"/>
                </a:solidFill>
              </a:rPr>
              <a:t>A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3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89" grpId="0"/>
    </p:bld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3550</TotalTime>
  <Words>1187</Words>
  <Application>Microsoft Office PowerPoint</Application>
  <PresentationFormat>宽屏</PresentationFormat>
  <Paragraphs>118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宋体</vt:lpstr>
      <vt:lpstr>Arial</vt:lpstr>
      <vt:lpstr>Calibri</vt:lpstr>
      <vt:lpstr>Times New Roman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/>
  <cp:lastModifiedBy>Administrator</cp:lastModifiedBy>
  <cp:revision>335</cp:revision>
  <dcterms:created xsi:type="dcterms:W3CDTF">2013-03-17T02:35:29Z</dcterms:created>
  <dcterms:modified xsi:type="dcterms:W3CDTF">2022-06-27T09:14:21Z</dcterms:modified>
</cp:coreProperties>
</file>

<file path=docProps/thumbnail.jpeg>
</file>